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406" r:id="rId5"/>
    <p:sldId id="3201" r:id="rId6"/>
    <p:sldId id="1518" r:id="rId7"/>
    <p:sldId id="16034" r:id="rId8"/>
    <p:sldId id="341" r:id="rId9"/>
    <p:sldId id="16025" r:id="rId10"/>
    <p:sldId id="541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909520-302C-9D10-FA5A-14172FAC598B}" name="Dinin, Melinda" initials="DM" userId="S::MDinin@trcsolutions.com::0eeab11b-658d-4095-87ca-56beedaf701f" providerId="AD"/>
  <p188:author id="{A5423C42-F1C7-3E8A-2F69-189E67E28405}" name="Hime, Reagan" initials="HR" userId="S::rhime@trcsolutions.com::92f1b453-b3a2-4258-965a-9eb55e4353f8" providerId="AD"/>
  <p188:author id="{7E17A7F8-01D5-29E3-2AE1-79DABA9C53EE}" name="Buckley, Melissa" initials="BM" userId="S::MBuckley@trcsolutions.com::9ddd6d60-e9d7-4495-9eaf-e10b96dc319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 Pauly" initials="JP" lastIdx="13" clrIdx="0">
    <p:extLst>
      <p:ext uri="{19B8F6BF-5375-455C-9EA6-DF929625EA0E}">
        <p15:presenceInfo xmlns:p15="http://schemas.microsoft.com/office/powerpoint/2012/main" userId="S-1-5-21-299502267-1482476501-1417001333-26308" providerId="AD"/>
      </p:ext>
    </p:extLst>
  </p:cmAuthor>
  <p:cmAuthor id="2" name="Nicole Theodoulou" initials="NT" lastIdx="10" clrIdx="1">
    <p:extLst>
      <p:ext uri="{19B8F6BF-5375-455C-9EA6-DF929625EA0E}">
        <p15:presenceInfo xmlns:p15="http://schemas.microsoft.com/office/powerpoint/2012/main" userId="S-1-5-21-299502267-1482476501-1417001333-24832" providerId="AD"/>
      </p:ext>
    </p:extLst>
  </p:cmAuthor>
  <p:cmAuthor id="3" name="Jay Olson" initials="JO" lastIdx="2" clrIdx="2">
    <p:extLst>
      <p:ext uri="{19B8F6BF-5375-455C-9EA6-DF929625EA0E}">
        <p15:presenceInfo xmlns:p15="http://schemas.microsoft.com/office/powerpoint/2012/main" userId="S-1-5-21-299502267-1482476501-1417001333-20182" providerId="AD"/>
      </p:ext>
    </p:extLst>
  </p:cmAuthor>
  <p:cmAuthor id="4" name="Bessel, Eric" initials="BE" lastIdx="11" clrIdx="3">
    <p:extLst>
      <p:ext uri="{19B8F6BF-5375-455C-9EA6-DF929625EA0E}">
        <p15:presenceInfo xmlns:p15="http://schemas.microsoft.com/office/powerpoint/2012/main" userId="S-1-5-21-2338163137-2684688362-157462135-102641" providerId="AD"/>
      </p:ext>
    </p:extLst>
  </p:cmAuthor>
  <p:cmAuthor id="5" name="Justin Hufnagel" initials="JH" lastIdx="7" clrIdx="4">
    <p:extLst>
      <p:ext uri="{19B8F6BF-5375-455C-9EA6-DF929625EA0E}">
        <p15:presenceInfo xmlns:p15="http://schemas.microsoft.com/office/powerpoint/2012/main" userId="S-1-5-21-2338163137-2684688362-157462135-102726" providerId="AD"/>
      </p:ext>
    </p:extLst>
  </p:cmAuthor>
  <p:cmAuthor id="6" name="Eleni Eisenhart" initials="EE" lastIdx="2" clrIdx="5">
    <p:extLst>
      <p:ext uri="{19B8F6BF-5375-455C-9EA6-DF929625EA0E}">
        <p15:presenceInfo xmlns:p15="http://schemas.microsoft.com/office/powerpoint/2012/main" userId="S::Eleni_Eisenhart@etoo.org::56fa8c0b-4d16-4d2d-9cb2-51c49d3bfc73" providerId="AD"/>
      </p:ext>
    </p:extLst>
  </p:cmAuthor>
  <p:cmAuthor id="7" name="Ashley Bartels" initials="AB" lastIdx="1" clrIdx="6">
    <p:extLst>
      <p:ext uri="{19B8F6BF-5375-455C-9EA6-DF929625EA0E}">
        <p15:presenceInfo xmlns:p15="http://schemas.microsoft.com/office/powerpoint/2012/main" userId="S::Ashley_Bartels@etoo.org::fa07aee2-693e-478e-b31c-fc5d64cc29b4" providerId="AD"/>
      </p:ext>
    </p:extLst>
  </p:cmAuthor>
  <p:cmAuthor id="8" name="Sarah Schouten" initials="SS" lastIdx="1" clrIdx="7">
    <p:extLst>
      <p:ext uri="{19B8F6BF-5375-455C-9EA6-DF929625EA0E}">
        <p15:presenceInfo xmlns:p15="http://schemas.microsoft.com/office/powerpoint/2012/main" userId="S::Sarah_Schouten@etoo.org::c835de61-17ba-47d7-b762-ee759d925334" providerId="AD"/>
      </p:ext>
    </p:extLst>
  </p:cmAuthor>
  <p:cmAuthor id="9" name="Hufnagel, Justin" initials="HJ" lastIdx="42" clrIdx="8">
    <p:extLst>
      <p:ext uri="{19B8F6BF-5375-455C-9EA6-DF929625EA0E}">
        <p15:presenceInfo xmlns:p15="http://schemas.microsoft.com/office/powerpoint/2012/main" userId="S::40794@icf.com::dac2f21f-ce0d-46f3-9391-f707d46a2d24" providerId="AD"/>
      </p:ext>
    </p:extLst>
  </p:cmAuthor>
  <p:cmAuthor id="10" name="Hall, Laura" initials="HL" lastIdx="23" clrIdx="9">
    <p:extLst>
      <p:ext uri="{19B8F6BF-5375-455C-9EA6-DF929625EA0E}">
        <p15:presenceInfo xmlns:p15="http://schemas.microsoft.com/office/powerpoint/2012/main" userId="S::51461@icf.com::d2d10007-3781-4b6a-a995-02edc579deae" providerId="AD"/>
      </p:ext>
    </p:extLst>
  </p:cmAuthor>
  <p:cmAuthor id="11" name="Bellows, Kristen" initials="BK" lastIdx="9" clrIdx="10">
    <p:extLst>
      <p:ext uri="{19B8F6BF-5375-455C-9EA6-DF929625EA0E}">
        <p15:presenceInfo xmlns:p15="http://schemas.microsoft.com/office/powerpoint/2012/main" userId="S::KBellows@trcsolutions.com::15cbc9e5-2c22-4838-9316-33baf1c5ef87" providerId="AD"/>
      </p:ext>
    </p:extLst>
  </p:cmAuthor>
  <p:cmAuthor id="12" name="Minnich, Christopher" initials="MC" lastIdx="5" clrIdx="11">
    <p:extLst>
      <p:ext uri="{19B8F6BF-5375-455C-9EA6-DF929625EA0E}">
        <p15:presenceInfo xmlns:p15="http://schemas.microsoft.com/office/powerpoint/2012/main" userId="S::CMinnich@trcsolutions.com::035cd5d3-937c-41e6-9a71-e6b11e9d4d7f" providerId="AD"/>
      </p:ext>
    </p:extLst>
  </p:cmAuthor>
  <p:cmAuthor id="13" name="Buckley, Melissa" initials="BM" lastIdx="29" clrIdx="12">
    <p:extLst>
      <p:ext uri="{19B8F6BF-5375-455C-9EA6-DF929625EA0E}">
        <p15:presenceInfo xmlns:p15="http://schemas.microsoft.com/office/powerpoint/2012/main" userId="S::MBuckley@trcsolutions.com::9ddd6d60-e9d7-4495-9eaf-e10b96dc3197" providerId="AD"/>
      </p:ext>
    </p:extLst>
  </p:cmAuthor>
  <p:cmAuthor id="14" name="Dinin, Melinda" initials="DM" lastIdx="18" clrIdx="13">
    <p:extLst>
      <p:ext uri="{19B8F6BF-5375-455C-9EA6-DF929625EA0E}">
        <p15:presenceInfo xmlns:p15="http://schemas.microsoft.com/office/powerpoint/2012/main" userId="S::MDinin@trcsolutions.com::0eeab11b-658d-4095-87ca-56beedaf701f" providerId="AD"/>
      </p:ext>
    </p:extLst>
  </p:cmAuthor>
  <p:cmAuthor id="15" name="Gaby Cruz" initials="GC" lastIdx="25" clrIdx="14">
    <p:extLst>
      <p:ext uri="{19B8F6BF-5375-455C-9EA6-DF929625EA0E}">
        <p15:presenceInfo xmlns:p15="http://schemas.microsoft.com/office/powerpoint/2012/main" userId="S::GCruz@trcsolutions.com::76abbf3c-2f82-4fdf-9da1-96dd16499f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C00"/>
    <a:srgbClr val="DFFFE2"/>
    <a:srgbClr val="FFCD00"/>
    <a:srgbClr val="E9F5E9"/>
    <a:srgbClr val="EFEFEF"/>
    <a:srgbClr val="FBEAE3"/>
    <a:srgbClr val="FFFADF"/>
    <a:srgbClr val="DFFFF9"/>
    <a:srgbClr val="F1F2EC"/>
    <a:srgbClr val="FA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225BD0-EAB8-4EE8-B1D9-57977351B89C}" v="1" dt="2023-11-02T17:46:47.9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317" autoAdjust="0"/>
  </p:normalViewPr>
  <p:slideViewPr>
    <p:cSldViewPr snapToGrid="0">
      <p:cViewPr varScale="1">
        <p:scale>
          <a:sx n="56" d="100"/>
          <a:sy n="56" d="100"/>
        </p:scale>
        <p:origin x="3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FB32E8-66EE-4994-B697-6B0585DC1CCB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690B5AF-2FCC-4271-9F5C-011A801A2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71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C39F27-050F-4E25-9F57-7B451167B84B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8B3FF4-A1E4-4D76-9A10-80FD4AC15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5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B3FF4-A1E4-4D76-9A10-80FD4AC151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01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80BC00"/>
              </a:buClr>
              <a:buNone/>
            </a:pPr>
            <a:br>
              <a:rPr lang="en-US" sz="1100" dirty="0">
                <a:latin typeface="+mj-lt"/>
                <a:cs typeface="Calibri"/>
              </a:rPr>
            </a:br>
            <a:endParaRPr lang="en-US" sz="1100" u="sng" dirty="0">
              <a:solidFill>
                <a:srgbClr val="0563C1"/>
              </a:solidFill>
              <a:latin typeface="Calibri" pitchFamily="34"/>
              <a:cs typeface="Times New Roman" pitchFamily="1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B3FF4-A1E4-4D76-9A10-80FD4AC151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42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B3FF4-A1E4-4D76-9A10-80FD4AC151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01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B3FF4-A1E4-4D76-9A10-80FD4AC151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62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3AF18-57C5-4136-A7C2-3E7998F25C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0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B3FF4-A1E4-4D76-9A10-80FD4AC151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41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B3FF4-A1E4-4D76-9A10-80FD4AC151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3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53624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5395913"/>
            <a:ext cx="12192000" cy="1462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9534" y="5576889"/>
            <a:ext cx="8244417" cy="10636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800" b="1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>
                <a:latin typeface="+mj-lt"/>
              </a:rPr>
              <a:t>Title</a:t>
            </a:r>
            <a:endParaRPr lang="en-US" sz="200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/>
              <a:t>Subtitle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/>
              <a:t>Date</a:t>
            </a:r>
            <a:endParaRPr lang="en-US" sz="1400">
              <a:solidFill>
                <a:schemeClr val="bg1"/>
              </a:solidFill>
            </a:endParaRPr>
          </a:p>
          <a:p>
            <a:endParaRPr lang="en-US" sz="180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101911-7D1E-48EE-834C-D94B7A6389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6964" y="5576889"/>
            <a:ext cx="2244177" cy="93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63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1541071-DF49-43A8-8C03-DBEE97CD9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68057" y="6336686"/>
            <a:ext cx="2468301" cy="365125"/>
          </a:xfrm>
        </p:spPr>
        <p:txBody>
          <a:bodyPr/>
          <a:lstStyle/>
          <a:p>
            <a:fld id="{007B235C-EC8B-442B-8E6D-8C172C22064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A8C7548A-6C8E-4B10-AD86-49338AD0DB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2529" y="695632"/>
            <a:ext cx="8382422" cy="4559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FontTx/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A3F2E80-E5C2-444E-ACD6-DB0BA53ECA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2949" y="1797049"/>
            <a:ext cx="11113772" cy="42776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FAD3FE14-D829-4024-9F55-5312842391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2529" y="1184897"/>
            <a:ext cx="8382422" cy="455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F2718A1-670C-75DB-DF27-F344AB9C9A62}"/>
              </a:ext>
            </a:extLst>
          </p:cNvPr>
          <p:cNvCxnSpPr>
            <a:cxnSpLocks/>
          </p:cNvCxnSpPr>
          <p:nvPr userDrawn="1"/>
        </p:nvCxnSpPr>
        <p:spPr>
          <a:xfrm flipH="1">
            <a:off x="601482" y="1263983"/>
            <a:ext cx="1124871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55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9784" y="1259175"/>
            <a:ext cx="11024016" cy="5411501"/>
          </a:xfrm>
        </p:spPr>
        <p:txBody>
          <a:bodyPr>
            <a:noAutofit/>
          </a:bodyPr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  <a:lvl2pPr>
              <a:defRPr>
                <a:latin typeface="+mn-lt"/>
                <a:cs typeface="Calibri" panose="020F0502020204030204" pitchFamily="34" charset="0"/>
              </a:defRPr>
            </a:lvl2pPr>
            <a:lvl3pPr>
              <a:defRPr>
                <a:latin typeface="+mn-lt"/>
                <a:cs typeface="Calibri" panose="020F050202020403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DAE2B8-38E9-4E2B-B1BE-723BA01FBA0F}"/>
              </a:ext>
            </a:extLst>
          </p:cNvPr>
          <p:cNvSpPr/>
          <p:nvPr userDrawn="1"/>
        </p:nvSpPr>
        <p:spPr>
          <a:xfrm>
            <a:off x="11594237" y="0"/>
            <a:ext cx="59776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0F5870-9AA5-4BDE-B13E-498D844C02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55EBF2-C67F-40DC-AF6B-242DF9B9E4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EC49A60-4DBA-4918-8E5C-E7B41A7A04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57231" y="263347"/>
            <a:ext cx="1616787" cy="67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F4C7EA-F62D-7E7C-1CC4-B241766E088E}"/>
              </a:ext>
            </a:extLst>
          </p:cNvPr>
          <p:cNvCxnSpPr/>
          <p:nvPr userDrawn="1"/>
        </p:nvCxnSpPr>
        <p:spPr>
          <a:xfrm>
            <a:off x="418744" y="1139253"/>
            <a:ext cx="10935056" cy="0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07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h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998" y="365127"/>
            <a:ext cx="7165297" cy="766630"/>
          </a:xfrm>
        </p:spPr>
        <p:txBody>
          <a:bodyPr>
            <a:noAutofit/>
          </a:bodyPr>
          <a:lstStyle>
            <a:lvl1pPr>
              <a:defRPr>
                <a:latin typeface="Proxima Nova Rg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093825" y="1250950"/>
            <a:ext cx="7164916" cy="5374702"/>
          </a:xfrm>
        </p:spPr>
        <p:txBody>
          <a:bodyPr>
            <a:noAutofit/>
          </a:bodyPr>
          <a:lstStyle>
            <a:lvl3pPr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673" y="0"/>
            <a:ext cx="3795593" cy="6858000"/>
          </a:xfrm>
        </p:spPr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C07FBD-B6F3-4A8D-87B5-535B3C150482}"/>
              </a:ext>
            </a:extLst>
          </p:cNvPr>
          <p:cNvSpPr/>
          <p:nvPr userDrawn="1"/>
        </p:nvSpPr>
        <p:spPr>
          <a:xfrm>
            <a:off x="11594237" y="0"/>
            <a:ext cx="59776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BE899F-8121-41C5-9A96-38C1EF499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55EBF2-C67F-40DC-AF6B-242DF9B9E4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A51262D0-ACED-4BC2-A0BE-8E9318B7A1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232" y="6084769"/>
            <a:ext cx="1616787" cy="67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6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91" y="365127"/>
            <a:ext cx="11035597" cy="77412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0" hasCustomPrompt="1"/>
          </p:nvPr>
        </p:nvSpPr>
        <p:spPr>
          <a:xfrm>
            <a:off x="319791" y="1251681"/>
            <a:ext cx="11036127" cy="4701063"/>
          </a:xfrm>
        </p:spPr>
        <p:txBody>
          <a:bodyPr>
            <a:noAutofit/>
          </a:bodyPr>
          <a:lstStyle>
            <a:lvl1pPr marL="0" indent="0">
              <a:buNone/>
              <a:defRPr baseline="0"/>
            </a:lvl1pPr>
          </a:lstStyle>
          <a:p>
            <a:r>
              <a:rPr lang="en-US"/>
              <a:t>Click to insert chart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C6B80-F04D-44BF-8D94-35101705556F}"/>
              </a:ext>
            </a:extLst>
          </p:cNvPr>
          <p:cNvSpPr/>
          <p:nvPr userDrawn="1"/>
        </p:nvSpPr>
        <p:spPr>
          <a:xfrm>
            <a:off x="11594236" y="0"/>
            <a:ext cx="59776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AD1D5F-23D5-496E-B366-469F17E02D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55EBF2-C67F-40DC-AF6B-242DF9B9E4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6C8BB5C-51C1-4B28-A4B9-D0F77F104B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232" y="6084769"/>
            <a:ext cx="1616787" cy="67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88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0510"/>
            <a:ext cx="12192000" cy="774126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90648D-85BB-4093-BA5A-125A3A8A9D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739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idebar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6105993" cy="6857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76111" y="365127"/>
            <a:ext cx="4883184" cy="76663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9516F1-4384-40A5-9FEC-CCC6851046DF}"/>
              </a:ext>
            </a:extLst>
          </p:cNvPr>
          <p:cNvSpPr/>
          <p:nvPr userDrawn="1"/>
        </p:nvSpPr>
        <p:spPr>
          <a:xfrm>
            <a:off x="11594237" y="0"/>
            <a:ext cx="59776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0D5AAA-797D-48AA-9D30-772823E787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55EBF2-C67F-40DC-AF6B-242DF9B9E4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01C6A3AF-9E54-47E4-84D3-5E97B4DCC8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232" y="6084769"/>
            <a:ext cx="1616787" cy="67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C53F153-7F18-4711-8028-EAFE4233BA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76371" y="1269238"/>
            <a:ext cx="4882924" cy="5374702"/>
          </a:xfrm>
        </p:spPr>
        <p:txBody>
          <a:bodyPr>
            <a:noAutofit/>
          </a:bodyPr>
          <a:lstStyle>
            <a:lvl3pPr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52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idebar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438306" y="1"/>
            <a:ext cx="6105993" cy="6857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0111" y="365127"/>
            <a:ext cx="4883184" cy="76663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9817" y="1250950"/>
            <a:ext cx="4882924" cy="5374702"/>
          </a:xfrm>
        </p:spPr>
        <p:txBody>
          <a:bodyPr>
            <a:noAutofit/>
          </a:bodyPr>
          <a:lstStyle>
            <a:lvl3pPr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AA7640-9330-406A-ACB5-2DACEF85117D}"/>
              </a:ext>
            </a:extLst>
          </p:cNvPr>
          <p:cNvSpPr/>
          <p:nvPr userDrawn="1"/>
        </p:nvSpPr>
        <p:spPr>
          <a:xfrm>
            <a:off x="11594237" y="0"/>
            <a:ext cx="59776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E9E84C-828A-4CA0-9B68-F85641E602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F55EBF2-C67F-40DC-AF6B-242DF9B9E4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1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6105993" cy="6857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265892" y="-5919"/>
            <a:ext cx="6016050" cy="6857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606118" y="1319214"/>
            <a:ext cx="4588933" cy="509587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619444" y="2356031"/>
            <a:ext cx="4588933" cy="1901177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r>
              <a:rPr lang="en-US"/>
              <a:t>Email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93C806-63CA-4A21-9704-4DC53954CF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6065" y="6260224"/>
            <a:ext cx="1217668" cy="3589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BAB760-3B6C-4B46-B001-59D90DD70C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1828" y="120600"/>
            <a:ext cx="2244178" cy="93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4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333FA5-F847-4394-B412-9A1CBDF4FEEF}"/>
              </a:ext>
            </a:extLst>
          </p:cNvPr>
          <p:cNvSpPr/>
          <p:nvPr userDrawn="1"/>
        </p:nvSpPr>
        <p:spPr>
          <a:xfrm>
            <a:off x="0" y="1860130"/>
            <a:ext cx="12192000" cy="3350224"/>
          </a:xfrm>
          <a:prstGeom prst="rect">
            <a:avLst/>
          </a:prstGeom>
          <a:solidFill>
            <a:srgbClr val="80B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6EEDB3-6717-4127-98FE-A9A3AD33E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13" y="2493034"/>
            <a:ext cx="10964174" cy="234638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D0DB5E6-AD2A-4E66-A002-C560D1936D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3060833" y="6288505"/>
            <a:ext cx="2743200" cy="365125"/>
          </a:xfrm>
        </p:spPr>
        <p:txBody>
          <a:bodyPr/>
          <a:lstStyle/>
          <a:p>
            <a:fld id="{1656A701-C513-41D8-9D01-95006F899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9797" y="365127"/>
            <a:ext cx="11044003" cy="774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Heading 32pt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797" y="1259174"/>
            <a:ext cx="11044003" cy="5014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Bullet level 1 28pt</a:t>
            </a:r>
          </a:p>
          <a:p>
            <a:pPr lvl="1"/>
            <a:r>
              <a:rPr lang="en-US"/>
              <a:t>Bullet level 2 24pt</a:t>
            </a:r>
          </a:p>
          <a:p>
            <a:pPr lvl="2"/>
            <a:r>
              <a:rPr lang="en-US"/>
              <a:t>Bullet level 3 20pt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2153653" y="63933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F55EBF2-C67F-40DC-AF6B-242DF9B9E4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4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1" r:id="rId3"/>
    <p:sldLayoutId id="2147483653" r:id="rId4"/>
    <p:sldLayoutId id="2147483663" r:id="rId5"/>
    <p:sldLayoutId id="2147483675" r:id="rId6"/>
    <p:sldLayoutId id="2147483676" r:id="rId7"/>
    <p:sldLayoutId id="2147483670" r:id="rId8"/>
    <p:sldLayoutId id="2147483685" r:id="rId9"/>
    <p:sldLayoutId id="2147483689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aenergysmarthomes@trccompanies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5E11913-4B93-4C8E-8BD7-818FA10076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1" b="16621"/>
          <a:stretch/>
        </p:blipFill>
        <p:spPr>
          <a:xfrm>
            <a:off x="-1" y="16043"/>
            <a:ext cx="12175960" cy="5418905"/>
          </a:xfrm>
        </p:spPr>
      </p:pic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lvl1pPr marL="0" indent="0">
              <a:buNone/>
              <a:defRPr lang="en-US" sz="2400" smtClean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+mj-lt"/>
              </a:rPr>
              <a:t>Whole Building Electrification Incentives</a:t>
            </a:r>
          </a:p>
          <a:p>
            <a:r>
              <a:rPr lang="en-US" sz="1800" b="0" dirty="0">
                <a:latin typeface="+mj-lt"/>
              </a:rPr>
              <a:t>Los Angeles Latino Chamber of Commerce  </a:t>
            </a:r>
            <a:r>
              <a:rPr lang="en-US" sz="1800" dirty="0">
                <a:latin typeface="+mj-lt"/>
              </a:rPr>
              <a:t>|</a:t>
            </a:r>
            <a:r>
              <a:rPr lang="en-US" sz="1800" b="0" dirty="0">
                <a:latin typeface="+mj-lt"/>
              </a:rPr>
              <a:t>  November 3, 2023 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174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9797" y="365127"/>
            <a:ext cx="9134241" cy="774126"/>
          </a:xfrm>
        </p:spPr>
        <p:txBody>
          <a:bodyPr/>
          <a:lstStyle/>
          <a:p>
            <a:r>
              <a:rPr lang="en-US" dirty="0">
                <a:solidFill>
                  <a:srgbClr val="1F4492"/>
                </a:solidFill>
                <a:ea typeface="+mj-lt"/>
                <a:cs typeface="+mj-lt"/>
              </a:rPr>
              <a:t>Whole Building Electrification Incentive Program Eligibility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5703-7073-4683-BBAB-FAFD4149AD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6A701-C513-41D8-9D01-95006F899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roxima Nova 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roxima Nova Lt"/>
              <a:ea typeface="+mn-ea"/>
              <a:cs typeface="+mn-c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86D338D-B8CD-04A5-4FBD-BB1E091E15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797" y="1371600"/>
            <a:ext cx="10958279" cy="526732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rgbClr val="80BC00"/>
              </a:buClr>
            </a:pPr>
            <a:r>
              <a:rPr lang="en-US" sz="2400" dirty="0">
                <a:latin typeface="+mj-lt"/>
                <a:cs typeface="Calibri"/>
              </a:rPr>
              <a:t>Receive electric service from PG&amp;E, SCE, or SDG&amp;E</a:t>
            </a:r>
          </a:p>
          <a:p>
            <a:pPr>
              <a:buClr>
                <a:srgbClr val="80BC00"/>
              </a:buClr>
            </a:pPr>
            <a:r>
              <a:rPr lang="en-US" sz="2400" dirty="0">
                <a:latin typeface="+mj-lt"/>
                <a:cs typeface="Calibri"/>
              </a:rPr>
              <a:t>Single family, ADU, or </a:t>
            </a:r>
            <a:r>
              <a:rPr lang="en-US" sz="2400" dirty="0" err="1">
                <a:latin typeface="+mj-lt"/>
                <a:cs typeface="Calibri"/>
              </a:rPr>
              <a:t>Multifamiy</a:t>
            </a:r>
            <a:r>
              <a:rPr lang="en-US" sz="2400" dirty="0">
                <a:latin typeface="+mj-lt"/>
                <a:cs typeface="Calibri"/>
              </a:rPr>
              <a:t> Low-Rise (up to three stories) </a:t>
            </a:r>
          </a:p>
          <a:p>
            <a:pPr>
              <a:buClr>
                <a:srgbClr val="80BC00"/>
              </a:buClr>
            </a:pPr>
            <a:r>
              <a:rPr lang="en-US" sz="2400" dirty="0">
                <a:latin typeface="+mj-lt"/>
                <a:cs typeface="Calibri"/>
              </a:rPr>
              <a:t>Cap all natural gas lines to the home </a:t>
            </a:r>
          </a:p>
          <a:p>
            <a:pPr>
              <a:buClr>
                <a:srgbClr val="80BC00"/>
              </a:buClr>
            </a:pPr>
            <a:r>
              <a:rPr lang="en-US" sz="2400" dirty="0">
                <a:latin typeface="+mj-lt"/>
                <a:cs typeface="Calibri"/>
              </a:rPr>
              <a:t>Replace all fossil fuel combustion equipment and appliances with advanced electrical systems including:</a:t>
            </a:r>
          </a:p>
          <a:p>
            <a:pPr>
              <a:buClr>
                <a:srgbClr val="80BC00"/>
              </a:buClr>
            </a:pPr>
            <a:endParaRPr lang="en-US" sz="2400" dirty="0">
              <a:latin typeface="+mj-lt"/>
              <a:cs typeface="Calibri"/>
            </a:endParaRPr>
          </a:p>
          <a:p>
            <a:pPr marL="342900" lvl="2" indent="0">
              <a:spcBef>
                <a:spcPts val="750"/>
              </a:spcBef>
              <a:buClr>
                <a:srgbClr val="80BC00"/>
              </a:buClr>
              <a:buNone/>
            </a:pPr>
            <a:endParaRPr lang="en-US" dirty="0">
              <a:latin typeface="+mj-lt"/>
              <a:cs typeface="Calibri"/>
            </a:endParaRPr>
          </a:p>
          <a:p>
            <a:pPr marL="342900" lvl="1" indent="0">
              <a:lnSpc>
                <a:spcPct val="150000"/>
              </a:lnSpc>
              <a:buClr>
                <a:srgbClr val="80BC00"/>
              </a:buClr>
              <a:buNone/>
            </a:pPr>
            <a:br>
              <a:rPr lang="en-US" dirty="0">
                <a:latin typeface="Calibri"/>
                <a:cs typeface="Calibri"/>
              </a:rPr>
            </a:br>
            <a:endParaRPr lang="en-US" dirty="0">
              <a:latin typeface="+mn-lt"/>
            </a:endParaRPr>
          </a:p>
          <a:p>
            <a:pPr lvl="2">
              <a:buClr>
                <a:srgbClr val="80BC00"/>
              </a:buClr>
              <a:buFont typeface="Wingdings" panose="020B0604020202020204" pitchFamily="34" charset="0"/>
              <a:buChar char="§"/>
            </a:pPr>
            <a:endParaRPr lang="en-US" dirty="0">
              <a:latin typeface="+mn-lt"/>
            </a:endParaRPr>
          </a:p>
          <a:p>
            <a:pPr marL="342900" lvl="1" indent="0">
              <a:buClr>
                <a:srgbClr val="80BC00"/>
              </a:buClr>
              <a:buNone/>
            </a:pPr>
            <a:endParaRPr lang="en-US" sz="2800" dirty="0">
              <a:latin typeface="+mn-lt"/>
            </a:endParaRPr>
          </a:p>
          <a:p>
            <a:pPr lvl="1">
              <a:buClr>
                <a:srgbClr val="80BC00"/>
              </a:buClr>
            </a:pPr>
            <a:endParaRPr lang="en-US" sz="2800" dirty="0">
              <a:latin typeface="+mn-lt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01AD5AA-9D68-42CE-8D1C-940531077A67}"/>
              </a:ext>
            </a:extLst>
          </p:cNvPr>
          <p:cNvSpPr txBox="1">
            <a:spLocks/>
          </p:cNvSpPr>
          <p:nvPr/>
        </p:nvSpPr>
        <p:spPr>
          <a:xfrm>
            <a:off x="173620" y="4598172"/>
            <a:ext cx="2140643" cy="2509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>
                <a:latin typeface="+mj-lt"/>
              </a:rPr>
              <a:t>Heat Pump Space Heating/Cooling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b="1">
              <a:latin typeface="+mj-lt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61836D7-11D0-07B0-7BA1-52F7CE4425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45" y="3629414"/>
            <a:ext cx="932447" cy="932447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4719A7F-33BE-B423-F62E-27123B59CF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7" y="3629414"/>
            <a:ext cx="932447" cy="93244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5E1F68A-E51B-EA7E-2B23-02844AAEC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19" y="3629414"/>
            <a:ext cx="932448" cy="932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70DC0F-047E-8F89-CDEC-0CF7C99DCC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0093" y="3665725"/>
            <a:ext cx="932447" cy="93244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C0F3F3B-920B-DABC-F8E7-9797FC44AC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34688" y="3675476"/>
            <a:ext cx="822960" cy="822960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B29C3B63-CF20-67AB-7457-21BACB6FF961}"/>
              </a:ext>
            </a:extLst>
          </p:cNvPr>
          <p:cNvSpPr txBox="1">
            <a:spLocks/>
          </p:cNvSpPr>
          <p:nvPr/>
        </p:nvSpPr>
        <p:spPr>
          <a:xfrm>
            <a:off x="2587110" y="4598172"/>
            <a:ext cx="2004466" cy="1925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>
                <a:latin typeface="+mj-lt"/>
              </a:rPr>
              <a:t>Heat Pump Water Heating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b="1"/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B1EC4D7-50F3-3D84-6A3B-38C5210C8D37}"/>
              </a:ext>
            </a:extLst>
          </p:cNvPr>
          <p:cNvSpPr txBox="1">
            <a:spLocks/>
          </p:cNvSpPr>
          <p:nvPr/>
        </p:nvSpPr>
        <p:spPr>
          <a:xfrm>
            <a:off x="4790453" y="4598172"/>
            <a:ext cx="2234872" cy="1947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>
                <a:latin typeface="+mj-lt"/>
              </a:rPr>
              <a:t> Induction Cooking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DCBE3EC5-9909-A31A-8C00-B1D4811F5AB1}"/>
              </a:ext>
            </a:extLst>
          </p:cNvPr>
          <p:cNvSpPr txBox="1">
            <a:spLocks/>
          </p:cNvSpPr>
          <p:nvPr/>
        </p:nvSpPr>
        <p:spPr>
          <a:xfrm>
            <a:off x="7341923" y="4598172"/>
            <a:ext cx="1826289" cy="1925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>
                <a:latin typeface="+mj-lt"/>
              </a:rPr>
              <a:t>Electric Clothes Dryer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53BAE440-438D-D286-7B36-06FD6A36920F}"/>
              </a:ext>
            </a:extLst>
          </p:cNvPr>
          <p:cNvSpPr txBox="1">
            <a:spLocks/>
          </p:cNvSpPr>
          <p:nvPr/>
        </p:nvSpPr>
        <p:spPr>
          <a:xfrm>
            <a:off x="9613398" y="4598172"/>
            <a:ext cx="1826290" cy="1925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>
                <a:latin typeface="+mj-lt"/>
              </a:rPr>
              <a:t>Infrastructure Upgrade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/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4F310A8B-2039-CFEB-FB3D-38E5FB0E61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862" y="3629414"/>
            <a:ext cx="932688" cy="93268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541A65-E8B0-91C4-D086-AE66B4F88FA7}"/>
              </a:ext>
            </a:extLst>
          </p:cNvPr>
          <p:cNvCxnSpPr>
            <a:cxnSpLocks/>
          </p:cNvCxnSpPr>
          <p:nvPr/>
        </p:nvCxnSpPr>
        <p:spPr>
          <a:xfrm flipH="1">
            <a:off x="1097362" y="3612052"/>
            <a:ext cx="469020" cy="9498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68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43BE70-8F4B-B79E-9D25-D582D8EC4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96" y="495014"/>
            <a:ext cx="9474284" cy="564752"/>
          </a:xfrm>
        </p:spPr>
        <p:txBody>
          <a:bodyPr/>
          <a:lstStyle/>
          <a:p>
            <a:r>
              <a:rPr lang="en-US" sz="2800" dirty="0"/>
              <a:t>Whole Building Electrification Incentives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AEB23-2DF6-343D-28B3-0E6F207B48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55EBF2-C67F-40DC-AF6B-242DF9B9E43F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431E3BA-08DA-F2DA-B357-0F5734107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727087"/>
              </p:ext>
            </p:extLst>
          </p:nvPr>
        </p:nvGraphicFramePr>
        <p:xfrm>
          <a:off x="438912" y="1371600"/>
          <a:ext cx="10914886" cy="4277720"/>
        </p:xfrm>
        <a:graphic>
          <a:graphicData uri="http://schemas.openxmlformats.org/drawingml/2006/table">
            <a:tbl>
              <a:tblPr/>
              <a:tblGrid>
                <a:gridCol w="6177244">
                  <a:extLst>
                    <a:ext uri="{9D8B030D-6E8A-4147-A177-3AD203B41FA5}">
                      <a16:colId xmlns:a16="http://schemas.microsoft.com/office/drawing/2014/main" val="1345148830"/>
                    </a:ext>
                  </a:extLst>
                </a:gridCol>
                <a:gridCol w="1579214">
                  <a:extLst>
                    <a:ext uri="{9D8B030D-6E8A-4147-A177-3AD203B41FA5}">
                      <a16:colId xmlns:a16="http://schemas.microsoft.com/office/drawing/2014/main" val="163907139"/>
                    </a:ext>
                  </a:extLst>
                </a:gridCol>
                <a:gridCol w="1579214">
                  <a:extLst>
                    <a:ext uri="{9D8B030D-6E8A-4147-A177-3AD203B41FA5}">
                      <a16:colId xmlns:a16="http://schemas.microsoft.com/office/drawing/2014/main" val="2614852510"/>
                    </a:ext>
                  </a:extLst>
                </a:gridCol>
                <a:gridCol w="1579214">
                  <a:extLst>
                    <a:ext uri="{9D8B030D-6E8A-4147-A177-3AD203B41FA5}">
                      <a16:colId xmlns:a16="http://schemas.microsoft.com/office/drawing/2014/main" val="2109864564"/>
                    </a:ext>
                  </a:extLst>
                </a:gridCol>
              </a:tblGrid>
              <a:tr h="709385">
                <a:tc>
                  <a:txBody>
                    <a:bodyPr/>
                    <a:lstStyle/>
                    <a:p>
                      <a:pPr marL="120650" indent="0" algn="l" rtl="0" fontAlgn="ctr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Per Unit Incentives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4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4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4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494973"/>
                  </a:ext>
                </a:extLst>
              </a:tr>
              <a:tr h="7136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Single Family Dwelling Unit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$5,550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$4,250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$3,750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554285"/>
                  </a:ext>
                </a:extLst>
              </a:tr>
              <a:tr h="7136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Single Family Infrastructure Upgrade Bonus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$1,000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$1,000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$1,000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739511"/>
                  </a:ext>
                </a:extLst>
              </a:tr>
              <a:tr h="7136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Multifamily Low-Rise/ADU Dwelling Unit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$3,550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$2,200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$2,000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852379"/>
                  </a:ext>
                </a:extLst>
              </a:tr>
              <a:tr h="7136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Multifamily Low-Rise/ADU 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Infrastructure Upgrade Bonus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$600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$600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$600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747027"/>
                  </a:ext>
                </a:extLst>
              </a:tr>
              <a:tr h="713667">
                <a:tc>
                  <a:txBody>
                    <a:bodyPr/>
                    <a:lstStyle/>
                    <a:p>
                      <a:pPr marL="0" indent="0" algn="l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Heat Pump Dryer Bonus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$400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$250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$250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9514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AB75409-F2E5-23F5-1479-AF7869256E3F}"/>
              </a:ext>
            </a:extLst>
          </p:cNvPr>
          <p:cNvSpPr txBox="1"/>
          <p:nvPr/>
        </p:nvSpPr>
        <p:spPr>
          <a:xfrm>
            <a:off x="856004" y="5884881"/>
            <a:ext cx="10149840" cy="800219"/>
          </a:xfrm>
          <a:prstGeom prst="rect">
            <a:avLst/>
          </a:prstGeom>
          <a:solidFill>
            <a:srgbClr val="80BC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cs typeface="Calibri"/>
              </a:rPr>
              <a:t>NOTE: </a:t>
            </a:r>
            <a:r>
              <a:rPr lang="en-US" sz="2200" b="1" dirty="0">
                <a:solidFill>
                  <a:schemeClr val="bg1"/>
                </a:solidFill>
                <a:latin typeface="+mn-lt"/>
                <a:cs typeface="Calibri"/>
              </a:rPr>
              <a:t>Projects seeking 2023 incentives must submit </a:t>
            </a:r>
            <a:br>
              <a:rPr lang="en-US" sz="2200" b="1" dirty="0">
                <a:solidFill>
                  <a:schemeClr val="bg1"/>
                </a:solidFill>
                <a:latin typeface="+mn-lt"/>
                <a:cs typeface="Calibri"/>
              </a:rPr>
            </a:br>
            <a:r>
              <a:rPr lang="en-US" sz="2200" b="1" dirty="0">
                <a:solidFill>
                  <a:schemeClr val="bg1"/>
                </a:solidFill>
                <a:latin typeface="+mn-lt"/>
                <a:cs typeface="Calibri"/>
              </a:rPr>
              <a:t>all required documentation before December 1, 2023</a:t>
            </a:r>
            <a:endParaRPr lang="en-US" sz="2200" dirty="0">
              <a:solidFill>
                <a:schemeClr val="bg1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309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F4492"/>
                </a:solidFill>
                <a:ea typeface="+mj-lt"/>
                <a:cs typeface="+mj-lt"/>
              </a:rPr>
              <a:t>Alteration Participant Journey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5703-7073-4683-BBAB-FAFD4149AD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56A701-C513-41D8-9D01-95006F899DB7}" type="slidenum">
              <a:rPr lang="en-US" smtClean="0"/>
              <a:t>4</a:t>
            </a:fld>
            <a:endParaRPr lang="en-US"/>
          </a:p>
        </p:txBody>
      </p:sp>
      <p:grpSp>
        <p:nvGrpSpPr>
          <p:cNvPr id="5" name="Diagram 4">
            <a:extLst>
              <a:ext uri="{FF2B5EF4-FFF2-40B4-BE49-F238E27FC236}">
                <a16:creationId xmlns:a16="http://schemas.microsoft.com/office/drawing/2014/main" id="{782796DE-F626-444B-6C5A-EBF858F47549}"/>
              </a:ext>
            </a:extLst>
          </p:cNvPr>
          <p:cNvGrpSpPr>
            <a:grpSpLocks noChangeAspect="1"/>
          </p:cNvGrpSpPr>
          <p:nvPr/>
        </p:nvGrpSpPr>
        <p:grpSpPr>
          <a:xfrm>
            <a:off x="393730" y="2906980"/>
            <a:ext cx="10966599" cy="2077615"/>
            <a:chOff x="454680" y="3857799"/>
            <a:chExt cx="7703900" cy="144737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A50BE9C-29CE-9A2A-DCFC-E7974E28E497}"/>
                </a:ext>
              </a:extLst>
            </p:cNvPr>
            <p:cNvSpPr/>
            <p:nvPr/>
          </p:nvSpPr>
          <p:spPr>
            <a:xfrm>
              <a:off x="6773649" y="3857799"/>
              <a:ext cx="1384931" cy="138553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chemeClr val="accent2"/>
            </a:solidFill>
            <a:ln w="38103" cap="flat">
              <a:solidFill>
                <a:schemeClr val="accent2"/>
              </a:solidFill>
              <a:prstDash val="solid"/>
              <a:miter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800" b="0" i="0" u="none" strike="noStrike" kern="1200" cap="none" spc="0" baseline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6DDFAAA-42C7-D12C-7AB2-68072F43E90C}"/>
                </a:ext>
              </a:extLst>
            </p:cNvPr>
            <p:cNvSpPr/>
            <p:nvPr/>
          </p:nvSpPr>
          <p:spPr>
            <a:xfrm>
              <a:off x="6819733" y="3911853"/>
              <a:ext cx="1292760" cy="12931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92758"/>
                <a:gd name="f7" fmla="val 1293146"/>
                <a:gd name="f8" fmla="val 646573"/>
                <a:gd name="f9" fmla="val 289481"/>
                <a:gd name="f10" fmla="val 289394"/>
                <a:gd name="f11" fmla="val 646379"/>
                <a:gd name="f12" fmla="val 1003364"/>
                <a:gd name="f13" fmla="val 1003665"/>
                <a:gd name="f14" fmla="+- 0 0 -90"/>
                <a:gd name="f15" fmla="*/ f3 1 1292758"/>
                <a:gd name="f16" fmla="*/ f4 1 1293146"/>
                <a:gd name="f17" fmla="+- f7 0 f5"/>
                <a:gd name="f18" fmla="+- f6 0 f5"/>
                <a:gd name="f19" fmla="*/ f14 f0 1"/>
                <a:gd name="f20" fmla="*/ f18 1 1292758"/>
                <a:gd name="f21" fmla="*/ f17 1 1293146"/>
                <a:gd name="f22" fmla="*/ 0 f18 1"/>
                <a:gd name="f23" fmla="*/ 646573 f17 1"/>
                <a:gd name="f24" fmla="*/ 646379 f18 1"/>
                <a:gd name="f25" fmla="*/ 0 f17 1"/>
                <a:gd name="f26" fmla="*/ 1292758 f18 1"/>
                <a:gd name="f27" fmla="*/ 1293146 f17 1"/>
                <a:gd name="f28" fmla="*/ f19 1 f2"/>
                <a:gd name="f29" fmla="*/ f22 1 1292758"/>
                <a:gd name="f30" fmla="*/ f23 1 1293146"/>
                <a:gd name="f31" fmla="*/ f24 1 1292758"/>
                <a:gd name="f32" fmla="*/ f25 1 1293146"/>
                <a:gd name="f33" fmla="*/ f26 1 1292758"/>
                <a:gd name="f34" fmla="*/ f27 1 1293146"/>
                <a:gd name="f35" fmla="*/ f5 1 f20"/>
                <a:gd name="f36" fmla="*/ f6 1 f20"/>
                <a:gd name="f37" fmla="*/ f5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1"/>
                </a:cxn>
                <a:cxn ang="f39">
                  <a:pos x="f52" y="f55"/>
                </a:cxn>
                <a:cxn ang="f39">
                  <a:pos x="f50" y="f51"/>
                </a:cxn>
              </a:cxnLst>
              <a:rect l="f46" t="f49" r="f47" b="f48"/>
              <a:pathLst>
                <a:path w="1292758" h="1293146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7"/>
                    <a:pt x="f11" y="f7"/>
                  </a:cubicBezTo>
                  <a:cubicBezTo>
                    <a:pt x="f10" y="f7"/>
                    <a:pt x="f5" y="f13"/>
                    <a:pt x="f5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25402" cap="flat">
              <a:noFill/>
              <a:prstDash val="solid"/>
              <a:miter/>
            </a:ln>
          </p:spPr>
          <p:txBody>
            <a:bodyPr vert="horz" wrap="square" lIns="199586" tIns="200006" rIns="199586" bIns="200006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b="0" i="0" u="none" strike="noStrike" kern="1200" cap="none" spc="0" baseline="0">
                  <a:uFillTx/>
                </a:rPr>
                <a:t>Completion &amp; Incentive Payment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64FAAA0-FFE0-A5CC-DA84-BD6729A3B39A}"/>
                </a:ext>
              </a:extLst>
            </p:cNvPr>
            <p:cNvSpPr/>
            <p:nvPr/>
          </p:nvSpPr>
          <p:spPr>
            <a:xfrm rot="2700006">
              <a:off x="5154354" y="3887692"/>
              <a:ext cx="1385206" cy="138520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sqrt 2"/>
                <a:gd name="f9" fmla="val 100000"/>
                <a:gd name="f10" fmla="+- 0 0 -180"/>
                <a:gd name="f11" fmla="+- 0 0 -360"/>
                <a:gd name="f12" fmla="abs f3"/>
                <a:gd name="f13" fmla="abs f4"/>
                <a:gd name="f14" fmla="abs f5"/>
                <a:gd name="f15" fmla="+- 2700000 f1 0"/>
                <a:gd name="f16" fmla="*/ f10 f0 1"/>
                <a:gd name="f17" fmla="*/ f11 f0 1"/>
                <a:gd name="f18" fmla="?: f12 f3 1"/>
                <a:gd name="f19" fmla="?: f13 f4 1"/>
                <a:gd name="f20" fmla="?: f14 f5 1"/>
                <a:gd name="f21" fmla="+- f15 0 f1"/>
                <a:gd name="f22" fmla="*/ f16 1 f2"/>
                <a:gd name="f23" fmla="*/ f17 1 f2"/>
                <a:gd name="f24" fmla="*/ f18 1 21600"/>
                <a:gd name="f25" fmla="*/ f19 1 21600"/>
                <a:gd name="f26" fmla="*/ 21600 f18 1"/>
                <a:gd name="f27" fmla="*/ 21600 f19 1"/>
                <a:gd name="f28" fmla="+- f21 f1 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*/ f28 f7 1"/>
                <a:gd name="f35" fmla="val f32"/>
                <a:gd name="f36" fmla="val f33"/>
                <a:gd name="f37" fmla="*/ f34 1 f0"/>
                <a:gd name="f38" fmla="*/ f6 f31 1"/>
                <a:gd name="f39" fmla="+- f36 0 f6"/>
                <a:gd name="f40" fmla="+- f35 0 f6"/>
                <a:gd name="f41" fmla="+- 0 0 f37"/>
                <a:gd name="f42" fmla="*/ f35 f31 1"/>
                <a:gd name="f43" fmla="*/ f39 1 2"/>
                <a:gd name="f44" fmla="*/ f40 1 2"/>
                <a:gd name="f45" fmla="+- 0 0 f41"/>
                <a:gd name="f46" fmla="+- f6 f43 0"/>
                <a:gd name="f47" fmla="+- f6 f44 0"/>
                <a:gd name="f48" fmla="*/ f44 f8 1"/>
                <a:gd name="f49" fmla="*/ f43 f8 1"/>
                <a:gd name="f50" fmla="*/ f45 f0 1"/>
                <a:gd name="f51" fmla="*/ f44 f31 1"/>
                <a:gd name="f52" fmla="*/ f43 f31 1"/>
                <a:gd name="f53" fmla="*/ f48 f9 1"/>
                <a:gd name="f54" fmla="*/ f49 f9 1"/>
                <a:gd name="f55" fmla="*/ f50 1 f7"/>
                <a:gd name="f56" fmla="*/ f46 f31 1"/>
                <a:gd name="f57" fmla="+- f55 0 f1"/>
                <a:gd name="f58" fmla="*/ f53 1 100000"/>
                <a:gd name="f59" fmla="*/ f54 1 100000"/>
                <a:gd name="f60" fmla="cos 1 f57"/>
                <a:gd name="f61" fmla="sin 1 f57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*/ f66 f58 1"/>
                <a:gd name="f69" fmla="*/ f67 f59 1"/>
                <a:gd name="f70" fmla="*/ f66 f44 1"/>
                <a:gd name="f71" fmla="*/ f67 f43 1"/>
                <a:gd name="f72" fmla="+- f47 f68 0"/>
                <a:gd name="f73" fmla="+- f46 0 f69"/>
                <a:gd name="f74" fmla="+- f47 0 f70"/>
                <a:gd name="f75" fmla="+- f47 f70 0"/>
                <a:gd name="f76" fmla="+- f46 0 f71"/>
                <a:gd name="f77" fmla="+- f46 f71 0"/>
                <a:gd name="f78" fmla="+- f47 f72 0"/>
                <a:gd name="f79" fmla="+- f46 f73 0"/>
                <a:gd name="f80" fmla="*/ f74 f31 1"/>
                <a:gd name="f81" fmla="*/ f76 f31 1"/>
                <a:gd name="f82" fmla="*/ f75 f31 1"/>
                <a:gd name="f83" fmla="*/ f77 f31 1"/>
                <a:gd name="f84" fmla="*/ f72 f31 1"/>
                <a:gd name="f85" fmla="*/ f73 f31 1"/>
                <a:gd name="f86" fmla="*/ f78 1 2"/>
                <a:gd name="f87" fmla="*/ f79 1 2"/>
                <a:gd name="f88" fmla="*/ f86 f31 1"/>
                <a:gd name="f89" fmla="*/ f87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82" y="f83"/>
                </a:cxn>
                <a:cxn ang="f29">
                  <a:pos x="f80" y="f83"/>
                </a:cxn>
                <a:cxn ang="f30">
                  <a:pos x="f80" y="f81"/>
                </a:cxn>
                <a:cxn ang="f30">
                  <a:pos x="f84" y="f85"/>
                </a:cxn>
              </a:cxnLst>
              <a:rect l="f80" t="f81" r="f82" b="f83"/>
              <a:pathLst>
                <a:path>
                  <a:moveTo>
                    <a:pt x="f38" y="f56"/>
                  </a:moveTo>
                  <a:arcTo wR="f51" hR="f52" stAng="f0" swAng="f1"/>
                  <a:quadBezTo>
                    <a:pt x="f88" y="f38"/>
                    <a:pt x="f84" y="f85"/>
                  </a:quadBezTo>
                  <a:quadBezTo>
                    <a:pt x="f42" y="f89"/>
                    <a:pt x="f42" y="f56"/>
                  </a:quadBezTo>
                  <a:arcTo wR="f51" hR="f52" stAng="f6" swAng="f0"/>
                  <a:close/>
                </a:path>
              </a:pathLst>
            </a:custGeom>
            <a:solidFill>
              <a:schemeClr val="tx2"/>
            </a:solidFill>
            <a:ln w="38103" cap="flat">
              <a:solidFill>
                <a:schemeClr val="tx2"/>
              </a:solidFill>
              <a:prstDash val="solid"/>
              <a:miter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800" b="0" i="0" u="none" strike="noStrike" kern="1200" cap="none" spc="0" baseline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CD980D6-0F33-7FEB-9C2F-65A1B0A1489E}"/>
                </a:ext>
              </a:extLst>
            </p:cNvPr>
            <p:cNvSpPr/>
            <p:nvPr/>
          </p:nvSpPr>
          <p:spPr>
            <a:xfrm>
              <a:off x="5201161" y="3933852"/>
              <a:ext cx="1292760" cy="12931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92758"/>
                <a:gd name="f7" fmla="val 1293146"/>
                <a:gd name="f8" fmla="val 646573"/>
                <a:gd name="f9" fmla="val 289481"/>
                <a:gd name="f10" fmla="val 289394"/>
                <a:gd name="f11" fmla="val 646379"/>
                <a:gd name="f12" fmla="val 1003364"/>
                <a:gd name="f13" fmla="val 1003665"/>
                <a:gd name="f14" fmla="+- 0 0 -90"/>
                <a:gd name="f15" fmla="*/ f3 1 1292758"/>
                <a:gd name="f16" fmla="*/ f4 1 1293146"/>
                <a:gd name="f17" fmla="+- f7 0 f5"/>
                <a:gd name="f18" fmla="+- f6 0 f5"/>
                <a:gd name="f19" fmla="*/ f14 f0 1"/>
                <a:gd name="f20" fmla="*/ f18 1 1292758"/>
                <a:gd name="f21" fmla="*/ f17 1 1293146"/>
                <a:gd name="f22" fmla="*/ 0 f18 1"/>
                <a:gd name="f23" fmla="*/ 646573 f17 1"/>
                <a:gd name="f24" fmla="*/ 646379 f18 1"/>
                <a:gd name="f25" fmla="*/ 0 f17 1"/>
                <a:gd name="f26" fmla="*/ 1292758 f18 1"/>
                <a:gd name="f27" fmla="*/ 1293146 f17 1"/>
                <a:gd name="f28" fmla="*/ f19 1 f2"/>
                <a:gd name="f29" fmla="*/ f22 1 1292758"/>
                <a:gd name="f30" fmla="*/ f23 1 1293146"/>
                <a:gd name="f31" fmla="*/ f24 1 1292758"/>
                <a:gd name="f32" fmla="*/ f25 1 1293146"/>
                <a:gd name="f33" fmla="*/ f26 1 1292758"/>
                <a:gd name="f34" fmla="*/ f27 1 1293146"/>
                <a:gd name="f35" fmla="*/ f5 1 f20"/>
                <a:gd name="f36" fmla="*/ f6 1 f20"/>
                <a:gd name="f37" fmla="*/ f5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1"/>
                </a:cxn>
                <a:cxn ang="f39">
                  <a:pos x="f52" y="f55"/>
                </a:cxn>
                <a:cxn ang="f39">
                  <a:pos x="f50" y="f51"/>
                </a:cxn>
              </a:cxnLst>
              <a:rect l="f46" t="f49" r="f47" b="f48"/>
              <a:pathLst>
                <a:path w="1292758" h="1293146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7"/>
                    <a:pt x="f11" y="f7"/>
                  </a:cubicBezTo>
                  <a:cubicBezTo>
                    <a:pt x="f10" y="f7"/>
                    <a:pt x="f5" y="f13"/>
                    <a:pt x="f5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25402" cap="flat">
              <a:noFill/>
              <a:prstDash val="solid"/>
              <a:miter/>
            </a:ln>
          </p:spPr>
          <p:txBody>
            <a:bodyPr vert="horz" wrap="square" lIns="199586" tIns="200006" rIns="199586" bIns="200006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/>
                <a:t>Project Verification</a:t>
              </a:r>
              <a:endParaRPr lang="en-US" b="0" i="0" u="none" strike="noStrike" kern="1200" cap="none" spc="0" baseline="0">
                <a:uFillTx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93A840A-15A4-1A0A-0A0D-1E6150E12272}"/>
                </a:ext>
              </a:extLst>
            </p:cNvPr>
            <p:cNvSpPr/>
            <p:nvPr/>
          </p:nvSpPr>
          <p:spPr>
            <a:xfrm rot="2700006">
              <a:off x="3566512" y="3917188"/>
              <a:ext cx="1385206" cy="138520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sqrt 2"/>
                <a:gd name="f9" fmla="val 100000"/>
                <a:gd name="f10" fmla="+- 0 0 -180"/>
                <a:gd name="f11" fmla="+- 0 0 -360"/>
                <a:gd name="f12" fmla="abs f3"/>
                <a:gd name="f13" fmla="abs f4"/>
                <a:gd name="f14" fmla="abs f5"/>
                <a:gd name="f15" fmla="+- 2700000 f1 0"/>
                <a:gd name="f16" fmla="*/ f10 f0 1"/>
                <a:gd name="f17" fmla="*/ f11 f0 1"/>
                <a:gd name="f18" fmla="?: f12 f3 1"/>
                <a:gd name="f19" fmla="?: f13 f4 1"/>
                <a:gd name="f20" fmla="?: f14 f5 1"/>
                <a:gd name="f21" fmla="+- f15 0 f1"/>
                <a:gd name="f22" fmla="*/ f16 1 f2"/>
                <a:gd name="f23" fmla="*/ f17 1 f2"/>
                <a:gd name="f24" fmla="*/ f18 1 21600"/>
                <a:gd name="f25" fmla="*/ f19 1 21600"/>
                <a:gd name="f26" fmla="*/ 21600 f18 1"/>
                <a:gd name="f27" fmla="*/ 21600 f19 1"/>
                <a:gd name="f28" fmla="+- f21 f1 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*/ f28 f7 1"/>
                <a:gd name="f35" fmla="val f32"/>
                <a:gd name="f36" fmla="val f33"/>
                <a:gd name="f37" fmla="*/ f34 1 f0"/>
                <a:gd name="f38" fmla="*/ f6 f31 1"/>
                <a:gd name="f39" fmla="+- f36 0 f6"/>
                <a:gd name="f40" fmla="+- f35 0 f6"/>
                <a:gd name="f41" fmla="+- 0 0 f37"/>
                <a:gd name="f42" fmla="*/ f35 f31 1"/>
                <a:gd name="f43" fmla="*/ f39 1 2"/>
                <a:gd name="f44" fmla="*/ f40 1 2"/>
                <a:gd name="f45" fmla="+- 0 0 f41"/>
                <a:gd name="f46" fmla="+- f6 f43 0"/>
                <a:gd name="f47" fmla="+- f6 f44 0"/>
                <a:gd name="f48" fmla="*/ f44 f8 1"/>
                <a:gd name="f49" fmla="*/ f43 f8 1"/>
                <a:gd name="f50" fmla="*/ f45 f0 1"/>
                <a:gd name="f51" fmla="*/ f44 f31 1"/>
                <a:gd name="f52" fmla="*/ f43 f31 1"/>
                <a:gd name="f53" fmla="*/ f48 f9 1"/>
                <a:gd name="f54" fmla="*/ f49 f9 1"/>
                <a:gd name="f55" fmla="*/ f50 1 f7"/>
                <a:gd name="f56" fmla="*/ f46 f31 1"/>
                <a:gd name="f57" fmla="+- f55 0 f1"/>
                <a:gd name="f58" fmla="*/ f53 1 100000"/>
                <a:gd name="f59" fmla="*/ f54 1 100000"/>
                <a:gd name="f60" fmla="cos 1 f57"/>
                <a:gd name="f61" fmla="sin 1 f57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*/ f66 f58 1"/>
                <a:gd name="f69" fmla="*/ f67 f59 1"/>
                <a:gd name="f70" fmla="*/ f66 f44 1"/>
                <a:gd name="f71" fmla="*/ f67 f43 1"/>
                <a:gd name="f72" fmla="+- f47 f68 0"/>
                <a:gd name="f73" fmla="+- f46 0 f69"/>
                <a:gd name="f74" fmla="+- f47 0 f70"/>
                <a:gd name="f75" fmla="+- f47 f70 0"/>
                <a:gd name="f76" fmla="+- f46 0 f71"/>
                <a:gd name="f77" fmla="+- f46 f71 0"/>
                <a:gd name="f78" fmla="+- f47 f72 0"/>
                <a:gd name="f79" fmla="+- f46 f73 0"/>
                <a:gd name="f80" fmla="*/ f74 f31 1"/>
                <a:gd name="f81" fmla="*/ f76 f31 1"/>
                <a:gd name="f82" fmla="*/ f75 f31 1"/>
                <a:gd name="f83" fmla="*/ f77 f31 1"/>
                <a:gd name="f84" fmla="*/ f72 f31 1"/>
                <a:gd name="f85" fmla="*/ f73 f31 1"/>
                <a:gd name="f86" fmla="*/ f78 1 2"/>
                <a:gd name="f87" fmla="*/ f79 1 2"/>
                <a:gd name="f88" fmla="*/ f86 f31 1"/>
                <a:gd name="f89" fmla="*/ f87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82" y="f83"/>
                </a:cxn>
                <a:cxn ang="f29">
                  <a:pos x="f80" y="f83"/>
                </a:cxn>
                <a:cxn ang="f30">
                  <a:pos x="f80" y="f81"/>
                </a:cxn>
                <a:cxn ang="f30">
                  <a:pos x="f84" y="f85"/>
                </a:cxn>
              </a:cxnLst>
              <a:rect l="f80" t="f81" r="f82" b="f83"/>
              <a:pathLst>
                <a:path>
                  <a:moveTo>
                    <a:pt x="f38" y="f56"/>
                  </a:moveTo>
                  <a:arcTo wR="f51" hR="f52" stAng="f0" swAng="f1"/>
                  <a:quadBezTo>
                    <a:pt x="f88" y="f38"/>
                    <a:pt x="f84" y="f85"/>
                  </a:quadBezTo>
                  <a:quadBezTo>
                    <a:pt x="f42" y="f89"/>
                    <a:pt x="f42" y="f56"/>
                  </a:quadBezTo>
                  <a:arcTo wR="f51" hR="f52" stAng="f6" swAng="f0"/>
                  <a:close/>
                </a:path>
              </a:pathLst>
            </a:custGeom>
            <a:solidFill>
              <a:schemeClr val="accent4"/>
            </a:solidFill>
            <a:ln w="38103" cap="flat">
              <a:solidFill>
                <a:schemeClr val="accent4"/>
              </a:solidFill>
              <a:prstDash val="solid"/>
              <a:miter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800" b="0" i="0" u="none" strike="noStrike" kern="1200" cap="none" spc="0" baseline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1E95E06-E121-6FE0-B470-D1B251AC89F6}"/>
                </a:ext>
              </a:extLst>
            </p:cNvPr>
            <p:cNvSpPr/>
            <p:nvPr/>
          </p:nvSpPr>
          <p:spPr>
            <a:xfrm>
              <a:off x="3613321" y="3963348"/>
              <a:ext cx="1292760" cy="12931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92758"/>
                <a:gd name="f7" fmla="val 1293146"/>
                <a:gd name="f8" fmla="val 646573"/>
                <a:gd name="f9" fmla="val 289481"/>
                <a:gd name="f10" fmla="val 289394"/>
                <a:gd name="f11" fmla="val 646379"/>
                <a:gd name="f12" fmla="val 1003364"/>
                <a:gd name="f13" fmla="val 1003665"/>
                <a:gd name="f14" fmla="+- 0 0 -90"/>
                <a:gd name="f15" fmla="*/ f3 1 1292758"/>
                <a:gd name="f16" fmla="*/ f4 1 1293146"/>
                <a:gd name="f17" fmla="+- f7 0 f5"/>
                <a:gd name="f18" fmla="+- f6 0 f5"/>
                <a:gd name="f19" fmla="*/ f14 f0 1"/>
                <a:gd name="f20" fmla="*/ f18 1 1292758"/>
                <a:gd name="f21" fmla="*/ f17 1 1293146"/>
                <a:gd name="f22" fmla="*/ 0 f18 1"/>
                <a:gd name="f23" fmla="*/ 646573 f17 1"/>
                <a:gd name="f24" fmla="*/ 646379 f18 1"/>
                <a:gd name="f25" fmla="*/ 0 f17 1"/>
                <a:gd name="f26" fmla="*/ 1292758 f18 1"/>
                <a:gd name="f27" fmla="*/ 1293146 f17 1"/>
                <a:gd name="f28" fmla="*/ f19 1 f2"/>
                <a:gd name="f29" fmla="*/ f22 1 1292758"/>
                <a:gd name="f30" fmla="*/ f23 1 1293146"/>
                <a:gd name="f31" fmla="*/ f24 1 1292758"/>
                <a:gd name="f32" fmla="*/ f25 1 1293146"/>
                <a:gd name="f33" fmla="*/ f26 1 1292758"/>
                <a:gd name="f34" fmla="*/ f27 1 1293146"/>
                <a:gd name="f35" fmla="*/ f5 1 f20"/>
                <a:gd name="f36" fmla="*/ f6 1 f20"/>
                <a:gd name="f37" fmla="*/ f5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1"/>
                </a:cxn>
                <a:cxn ang="f39">
                  <a:pos x="f52" y="f55"/>
                </a:cxn>
                <a:cxn ang="f39">
                  <a:pos x="f50" y="f51"/>
                </a:cxn>
              </a:cxnLst>
              <a:rect l="f46" t="f49" r="f47" b="f48"/>
              <a:pathLst>
                <a:path w="1292758" h="1293146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7"/>
                    <a:pt x="f11" y="f7"/>
                  </a:cubicBezTo>
                  <a:cubicBezTo>
                    <a:pt x="f10" y="f7"/>
                    <a:pt x="f5" y="f13"/>
                    <a:pt x="f5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25402" cap="flat">
              <a:noFill/>
              <a:prstDash val="solid"/>
              <a:miter/>
            </a:ln>
          </p:spPr>
          <p:txBody>
            <a:bodyPr vert="horz" wrap="square" lIns="199586" tIns="200006" rIns="199586" bIns="200006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b="0" i="0" u="none" strike="noStrike" kern="1200" cap="none" spc="0" baseline="0">
                  <a:uFillTx/>
                </a:rPr>
                <a:t>Application Submittal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3539077-5A80-BD6F-4B10-49405B9FF9DE}"/>
                </a:ext>
              </a:extLst>
            </p:cNvPr>
            <p:cNvSpPr/>
            <p:nvPr/>
          </p:nvSpPr>
          <p:spPr>
            <a:xfrm rot="2700006">
              <a:off x="2014853" y="3919968"/>
              <a:ext cx="1385206" cy="138520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sqrt 2"/>
                <a:gd name="f9" fmla="val 100000"/>
                <a:gd name="f10" fmla="+- 0 0 -180"/>
                <a:gd name="f11" fmla="+- 0 0 -360"/>
                <a:gd name="f12" fmla="abs f3"/>
                <a:gd name="f13" fmla="abs f4"/>
                <a:gd name="f14" fmla="abs f5"/>
                <a:gd name="f15" fmla="+- 2700000 f1 0"/>
                <a:gd name="f16" fmla="*/ f10 f0 1"/>
                <a:gd name="f17" fmla="*/ f11 f0 1"/>
                <a:gd name="f18" fmla="?: f12 f3 1"/>
                <a:gd name="f19" fmla="?: f13 f4 1"/>
                <a:gd name="f20" fmla="?: f14 f5 1"/>
                <a:gd name="f21" fmla="+- f15 0 f1"/>
                <a:gd name="f22" fmla="*/ f16 1 f2"/>
                <a:gd name="f23" fmla="*/ f17 1 f2"/>
                <a:gd name="f24" fmla="*/ f18 1 21600"/>
                <a:gd name="f25" fmla="*/ f19 1 21600"/>
                <a:gd name="f26" fmla="*/ 21600 f18 1"/>
                <a:gd name="f27" fmla="*/ 21600 f19 1"/>
                <a:gd name="f28" fmla="+- f21 f1 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*/ f28 f7 1"/>
                <a:gd name="f35" fmla="val f32"/>
                <a:gd name="f36" fmla="val f33"/>
                <a:gd name="f37" fmla="*/ f34 1 f0"/>
                <a:gd name="f38" fmla="*/ f6 f31 1"/>
                <a:gd name="f39" fmla="+- f36 0 f6"/>
                <a:gd name="f40" fmla="+- f35 0 f6"/>
                <a:gd name="f41" fmla="+- 0 0 f37"/>
                <a:gd name="f42" fmla="*/ f35 f31 1"/>
                <a:gd name="f43" fmla="*/ f39 1 2"/>
                <a:gd name="f44" fmla="*/ f40 1 2"/>
                <a:gd name="f45" fmla="+- 0 0 f41"/>
                <a:gd name="f46" fmla="+- f6 f43 0"/>
                <a:gd name="f47" fmla="+- f6 f44 0"/>
                <a:gd name="f48" fmla="*/ f44 f8 1"/>
                <a:gd name="f49" fmla="*/ f43 f8 1"/>
                <a:gd name="f50" fmla="*/ f45 f0 1"/>
                <a:gd name="f51" fmla="*/ f44 f31 1"/>
                <a:gd name="f52" fmla="*/ f43 f31 1"/>
                <a:gd name="f53" fmla="*/ f48 f9 1"/>
                <a:gd name="f54" fmla="*/ f49 f9 1"/>
                <a:gd name="f55" fmla="*/ f50 1 f7"/>
                <a:gd name="f56" fmla="*/ f46 f31 1"/>
                <a:gd name="f57" fmla="+- f55 0 f1"/>
                <a:gd name="f58" fmla="*/ f53 1 100000"/>
                <a:gd name="f59" fmla="*/ f54 1 100000"/>
                <a:gd name="f60" fmla="cos 1 f57"/>
                <a:gd name="f61" fmla="sin 1 f57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*/ f66 f58 1"/>
                <a:gd name="f69" fmla="*/ f67 f59 1"/>
                <a:gd name="f70" fmla="*/ f66 f44 1"/>
                <a:gd name="f71" fmla="*/ f67 f43 1"/>
                <a:gd name="f72" fmla="+- f47 f68 0"/>
                <a:gd name="f73" fmla="+- f46 0 f69"/>
                <a:gd name="f74" fmla="+- f47 0 f70"/>
                <a:gd name="f75" fmla="+- f47 f70 0"/>
                <a:gd name="f76" fmla="+- f46 0 f71"/>
                <a:gd name="f77" fmla="+- f46 f71 0"/>
                <a:gd name="f78" fmla="+- f47 f72 0"/>
                <a:gd name="f79" fmla="+- f46 f73 0"/>
                <a:gd name="f80" fmla="*/ f74 f31 1"/>
                <a:gd name="f81" fmla="*/ f76 f31 1"/>
                <a:gd name="f82" fmla="*/ f75 f31 1"/>
                <a:gd name="f83" fmla="*/ f77 f31 1"/>
                <a:gd name="f84" fmla="*/ f72 f31 1"/>
                <a:gd name="f85" fmla="*/ f73 f31 1"/>
                <a:gd name="f86" fmla="*/ f78 1 2"/>
                <a:gd name="f87" fmla="*/ f79 1 2"/>
                <a:gd name="f88" fmla="*/ f86 f31 1"/>
                <a:gd name="f89" fmla="*/ f87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82" y="f83"/>
                </a:cxn>
                <a:cxn ang="f29">
                  <a:pos x="f80" y="f83"/>
                </a:cxn>
                <a:cxn ang="f30">
                  <a:pos x="f80" y="f81"/>
                </a:cxn>
                <a:cxn ang="f30">
                  <a:pos x="f84" y="f85"/>
                </a:cxn>
              </a:cxnLst>
              <a:rect l="f80" t="f81" r="f82" b="f83"/>
              <a:pathLst>
                <a:path>
                  <a:moveTo>
                    <a:pt x="f38" y="f56"/>
                  </a:moveTo>
                  <a:arcTo wR="f51" hR="f52" stAng="f0" swAng="f1"/>
                  <a:quadBezTo>
                    <a:pt x="f88" y="f38"/>
                    <a:pt x="f84" y="f85"/>
                  </a:quadBezTo>
                  <a:quadBezTo>
                    <a:pt x="f42" y="f89"/>
                    <a:pt x="f42" y="f56"/>
                  </a:quadBezTo>
                  <a:arcTo wR="f51" hR="f52" stAng="f6" swAng="f0"/>
                  <a:close/>
                </a:path>
              </a:pathLst>
            </a:custGeom>
            <a:solidFill>
              <a:schemeClr val="accent2"/>
            </a:solidFill>
            <a:ln w="38103" cap="flat">
              <a:solidFill>
                <a:schemeClr val="accent2"/>
              </a:solidFill>
              <a:prstDash val="solid"/>
              <a:miter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800" b="0" i="0" u="none" strike="noStrike" kern="1200" cap="none" spc="0" baseline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9021F74-5E79-E9DC-231F-C17BEC2298C8}"/>
                </a:ext>
              </a:extLst>
            </p:cNvPr>
            <p:cNvSpPr/>
            <p:nvPr/>
          </p:nvSpPr>
          <p:spPr>
            <a:xfrm>
              <a:off x="2061662" y="3966126"/>
              <a:ext cx="1292760" cy="12931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92758"/>
                <a:gd name="f7" fmla="val 1293146"/>
                <a:gd name="f8" fmla="val 646573"/>
                <a:gd name="f9" fmla="val 289481"/>
                <a:gd name="f10" fmla="val 289394"/>
                <a:gd name="f11" fmla="val 646379"/>
                <a:gd name="f12" fmla="val 1003364"/>
                <a:gd name="f13" fmla="val 1003665"/>
                <a:gd name="f14" fmla="+- 0 0 -90"/>
                <a:gd name="f15" fmla="*/ f3 1 1292758"/>
                <a:gd name="f16" fmla="*/ f4 1 1293146"/>
                <a:gd name="f17" fmla="+- f7 0 f5"/>
                <a:gd name="f18" fmla="+- f6 0 f5"/>
                <a:gd name="f19" fmla="*/ f14 f0 1"/>
                <a:gd name="f20" fmla="*/ f18 1 1292758"/>
                <a:gd name="f21" fmla="*/ f17 1 1293146"/>
                <a:gd name="f22" fmla="*/ 0 f18 1"/>
                <a:gd name="f23" fmla="*/ 646573 f17 1"/>
                <a:gd name="f24" fmla="*/ 646379 f18 1"/>
                <a:gd name="f25" fmla="*/ 0 f17 1"/>
                <a:gd name="f26" fmla="*/ 1292758 f18 1"/>
                <a:gd name="f27" fmla="*/ 1293146 f17 1"/>
                <a:gd name="f28" fmla="*/ f19 1 f2"/>
                <a:gd name="f29" fmla="*/ f22 1 1292758"/>
                <a:gd name="f30" fmla="*/ f23 1 1293146"/>
                <a:gd name="f31" fmla="*/ f24 1 1292758"/>
                <a:gd name="f32" fmla="*/ f25 1 1293146"/>
                <a:gd name="f33" fmla="*/ f26 1 1292758"/>
                <a:gd name="f34" fmla="*/ f27 1 1293146"/>
                <a:gd name="f35" fmla="*/ f5 1 f20"/>
                <a:gd name="f36" fmla="*/ f6 1 f20"/>
                <a:gd name="f37" fmla="*/ f5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1"/>
                </a:cxn>
                <a:cxn ang="f39">
                  <a:pos x="f52" y="f55"/>
                </a:cxn>
                <a:cxn ang="f39">
                  <a:pos x="f50" y="f51"/>
                </a:cxn>
              </a:cxnLst>
              <a:rect l="f46" t="f49" r="f47" b="f48"/>
              <a:pathLst>
                <a:path w="1292758" h="1293146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7"/>
                    <a:pt x="f11" y="f7"/>
                  </a:cubicBezTo>
                  <a:cubicBezTo>
                    <a:pt x="f10" y="f7"/>
                    <a:pt x="f5" y="f13"/>
                    <a:pt x="f5" y="f8"/>
                  </a:cubicBezTo>
                  <a:close/>
                </a:path>
              </a:pathLst>
            </a:custGeom>
            <a:solidFill>
              <a:srgbClr val="F3F8E6"/>
            </a:solidFill>
            <a:ln w="25402" cap="flat">
              <a:noFill/>
              <a:prstDash val="solid"/>
              <a:miter/>
            </a:ln>
          </p:spPr>
          <p:txBody>
            <a:bodyPr vert="horz" wrap="square" lIns="199586" tIns="200006" rIns="199586" bIns="200006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/>
                <a:t>Construction &amp; Installation</a:t>
              </a:r>
              <a:endParaRPr lang="en-US" b="0" i="0" u="none" strike="noStrike" kern="1200" cap="none" spc="0" baseline="0">
                <a:uFillTx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D17EB04-52A9-FAF8-8ED8-0865C998C38E}"/>
                </a:ext>
              </a:extLst>
            </p:cNvPr>
            <p:cNvSpPr/>
            <p:nvPr/>
          </p:nvSpPr>
          <p:spPr>
            <a:xfrm rot="2700006">
              <a:off x="454680" y="3904031"/>
              <a:ext cx="1385206" cy="138520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sqrt 2"/>
                <a:gd name="f9" fmla="val 100000"/>
                <a:gd name="f10" fmla="+- 0 0 -180"/>
                <a:gd name="f11" fmla="+- 0 0 -360"/>
                <a:gd name="f12" fmla="abs f3"/>
                <a:gd name="f13" fmla="abs f4"/>
                <a:gd name="f14" fmla="abs f5"/>
                <a:gd name="f15" fmla="+- 2700000 f1 0"/>
                <a:gd name="f16" fmla="*/ f10 f0 1"/>
                <a:gd name="f17" fmla="*/ f11 f0 1"/>
                <a:gd name="f18" fmla="?: f12 f3 1"/>
                <a:gd name="f19" fmla="?: f13 f4 1"/>
                <a:gd name="f20" fmla="?: f14 f5 1"/>
                <a:gd name="f21" fmla="+- f15 0 f1"/>
                <a:gd name="f22" fmla="*/ f16 1 f2"/>
                <a:gd name="f23" fmla="*/ f17 1 f2"/>
                <a:gd name="f24" fmla="*/ f18 1 21600"/>
                <a:gd name="f25" fmla="*/ f19 1 21600"/>
                <a:gd name="f26" fmla="*/ 21600 f18 1"/>
                <a:gd name="f27" fmla="*/ 21600 f19 1"/>
                <a:gd name="f28" fmla="+- f21 f1 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*/ f28 f7 1"/>
                <a:gd name="f35" fmla="val f32"/>
                <a:gd name="f36" fmla="val f33"/>
                <a:gd name="f37" fmla="*/ f34 1 f0"/>
                <a:gd name="f38" fmla="*/ f6 f31 1"/>
                <a:gd name="f39" fmla="+- f36 0 f6"/>
                <a:gd name="f40" fmla="+- f35 0 f6"/>
                <a:gd name="f41" fmla="+- 0 0 f37"/>
                <a:gd name="f42" fmla="*/ f35 f31 1"/>
                <a:gd name="f43" fmla="*/ f39 1 2"/>
                <a:gd name="f44" fmla="*/ f40 1 2"/>
                <a:gd name="f45" fmla="+- 0 0 f41"/>
                <a:gd name="f46" fmla="+- f6 f43 0"/>
                <a:gd name="f47" fmla="+- f6 f44 0"/>
                <a:gd name="f48" fmla="*/ f44 f8 1"/>
                <a:gd name="f49" fmla="*/ f43 f8 1"/>
                <a:gd name="f50" fmla="*/ f45 f0 1"/>
                <a:gd name="f51" fmla="*/ f44 f31 1"/>
                <a:gd name="f52" fmla="*/ f43 f31 1"/>
                <a:gd name="f53" fmla="*/ f48 f9 1"/>
                <a:gd name="f54" fmla="*/ f49 f9 1"/>
                <a:gd name="f55" fmla="*/ f50 1 f7"/>
                <a:gd name="f56" fmla="*/ f46 f31 1"/>
                <a:gd name="f57" fmla="+- f55 0 f1"/>
                <a:gd name="f58" fmla="*/ f53 1 100000"/>
                <a:gd name="f59" fmla="*/ f54 1 100000"/>
                <a:gd name="f60" fmla="cos 1 f57"/>
                <a:gd name="f61" fmla="sin 1 f57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*/ f66 f58 1"/>
                <a:gd name="f69" fmla="*/ f67 f59 1"/>
                <a:gd name="f70" fmla="*/ f66 f44 1"/>
                <a:gd name="f71" fmla="*/ f67 f43 1"/>
                <a:gd name="f72" fmla="+- f47 f68 0"/>
                <a:gd name="f73" fmla="+- f46 0 f69"/>
                <a:gd name="f74" fmla="+- f47 0 f70"/>
                <a:gd name="f75" fmla="+- f47 f70 0"/>
                <a:gd name="f76" fmla="+- f46 0 f71"/>
                <a:gd name="f77" fmla="+- f46 f71 0"/>
                <a:gd name="f78" fmla="+- f47 f72 0"/>
                <a:gd name="f79" fmla="+- f46 f73 0"/>
                <a:gd name="f80" fmla="*/ f74 f31 1"/>
                <a:gd name="f81" fmla="*/ f76 f31 1"/>
                <a:gd name="f82" fmla="*/ f75 f31 1"/>
                <a:gd name="f83" fmla="*/ f77 f31 1"/>
                <a:gd name="f84" fmla="*/ f72 f31 1"/>
                <a:gd name="f85" fmla="*/ f73 f31 1"/>
                <a:gd name="f86" fmla="*/ f78 1 2"/>
                <a:gd name="f87" fmla="*/ f79 1 2"/>
                <a:gd name="f88" fmla="*/ f86 f31 1"/>
                <a:gd name="f89" fmla="*/ f87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82" y="f83"/>
                </a:cxn>
                <a:cxn ang="f29">
                  <a:pos x="f80" y="f83"/>
                </a:cxn>
                <a:cxn ang="f30">
                  <a:pos x="f80" y="f81"/>
                </a:cxn>
                <a:cxn ang="f30">
                  <a:pos x="f84" y="f85"/>
                </a:cxn>
              </a:cxnLst>
              <a:rect l="f80" t="f81" r="f82" b="f83"/>
              <a:pathLst>
                <a:path>
                  <a:moveTo>
                    <a:pt x="f38" y="f56"/>
                  </a:moveTo>
                  <a:arcTo wR="f51" hR="f52" stAng="f0" swAng="f1"/>
                  <a:quadBezTo>
                    <a:pt x="f88" y="f38"/>
                    <a:pt x="f84" y="f85"/>
                  </a:quadBezTo>
                  <a:quadBezTo>
                    <a:pt x="f42" y="f89"/>
                    <a:pt x="f42" y="f56"/>
                  </a:quadBezTo>
                  <a:arcTo wR="f51" hR="f52" stAng="f6" swAng="f0"/>
                  <a:close/>
                </a:path>
              </a:pathLst>
            </a:custGeom>
            <a:solidFill>
              <a:schemeClr val="tx2"/>
            </a:solidFill>
            <a:ln w="38103" cap="flat">
              <a:solidFill>
                <a:schemeClr val="tx2"/>
              </a:solidFill>
              <a:prstDash val="solid"/>
              <a:miter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800" b="0" i="0" u="none" strike="noStrike" kern="1200" cap="none" spc="0" baseline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71D899-97FE-C162-76B7-4543FAAE12B7}"/>
                </a:ext>
              </a:extLst>
            </p:cNvPr>
            <p:cNvSpPr/>
            <p:nvPr/>
          </p:nvSpPr>
          <p:spPr>
            <a:xfrm>
              <a:off x="501488" y="3950190"/>
              <a:ext cx="1292760" cy="12931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92758"/>
                <a:gd name="f7" fmla="val 1293146"/>
                <a:gd name="f8" fmla="val 646573"/>
                <a:gd name="f9" fmla="val 289481"/>
                <a:gd name="f10" fmla="val 289394"/>
                <a:gd name="f11" fmla="val 646379"/>
                <a:gd name="f12" fmla="val 1003364"/>
                <a:gd name="f13" fmla="val 1003665"/>
                <a:gd name="f14" fmla="+- 0 0 -90"/>
                <a:gd name="f15" fmla="*/ f3 1 1292758"/>
                <a:gd name="f16" fmla="*/ f4 1 1293146"/>
                <a:gd name="f17" fmla="+- f7 0 f5"/>
                <a:gd name="f18" fmla="+- f6 0 f5"/>
                <a:gd name="f19" fmla="*/ f14 f0 1"/>
                <a:gd name="f20" fmla="*/ f18 1 1292758"/>
                <a:gd name="f21" fmla="*/ f17 1 1293146"/>
                <a:gd name="f22" fmla="*/ 0 f18 1"/>
                <a:gd name="f23" fmla="*/ 646573 f17 1"/>
                <a:gd name="f24" fmla="*/ 646379 f18 1"/>
                <a:gd name="f25" fmla="*/ 0 f17 1"/>
                <a:gd name="f26" fmla="*/ 1292758 f18 1"/>
                <a:gd name="f27" fmla="*/ 1293146 f17 1"/>
                <a:gd name="f28" fmla="*/ f19 1 f2"/>
                <a:gd name="f29" fmla="*/ f22 1 1292758"/>
                <a:gd name="f30" fmla="*/ f23 1 1293146"/>
                <a:gd name="f31" fmla="*/ f24 1 1292758"/>
                <a:gd name="f32" fmla="*/ f25 1 1293146"/>
                <a:gd name="f33" fmla="*/ f26 1 1292758"/>
                <a:gd name="f34" fmla="*/ f27 1 1293146"/>
                <a:gd name="f35" fmla="*/ f5 1 f20"/>
                <a:gd name="f36" fmla="*/ f6 1 f20"/>
                <a:gd name="f37" fmla="*/ f5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1"/>
                </a:cxn>
                <a:cxn ang="f39">
                  <a:pos x="f52" y="f55"/>
                </a:cxn>
                <a:cxn ang="f39">
                  <a:pos x="f50" y="f51"/>
                </a:cxn>
              </a:cxnLst>
              <a:rect l="f46" t="f49" r="f47" b="f48"/>
              <a:pathLst>
                <a:path w="1292758" h="1293146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7"/>
                    <a:pt x="f11" y="f7"/>
                  </a:cubicBezTo>
                  <a:cubicBezTo>
                    <a:pt x="f10" y="f7"/>
                    <a:pt x="f5" y="f13"/>
                    <a:pt x="f5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25402" cap="flat">
              <a:noFill/>
              <a:prstDash val="solid"/>
              <a:miter/>
            </a:ln>
          </p:spPr>
          <p:txBody>
            <a:bodyPr vert="horz" wrap="square" lIns="199586" tIns="200006" rIns="199586" bIns="200006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i="0" u="none" strike="noStrike" kern="1200" cap="none" spc="0" baseline="0">
                  <a:uFillTx/>
                </a:rPr>
                <a:t>Initial Application</a:t>
              </a:r>
            </a:p>
          </p:txBody>
        </p:sp>
      </p:grpSp>
      <p:pic>
        <p:nvPicPr>
          <p:cNvPr id="24" name="Graphic 23" descr="Document with solid fill">
            <a:extLst>
              <a:ext uri="{FF2B5EF4-FFF2-40B4-BE49-F238E27FC236}">
                <a16:creationId xmlns:a16="http://schemas.microsoft.com/office/drawing/2014/main" id="{DFBE18A6-A767-CCD2-94CE-4A28FB155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969" y="1655787"/>
            <a:ext cx="1170037" cy="1170037"/>
          </a:xfrm>
          <a:prstGeom prst="rect">
            <a:avLst/>
          </a:prstGeom>
        </p:spPr>
      </p:pic>
      <p:pic>
        <p:nvPicPr>
          <p:cNvPr id="26" name="Graphic 25" descr="Inbox Check with solid fill">
            <a:extLst>
              <a:ext uri="{FF2B5EF4-FFF2-40B4-BE49-F238E27FC236}">
                <a16:creationId xmlns:a16="http://schemas.microsoft.com/office/drawing/2014/main" id="{B69A9C68-0619-BAD9-BC8D-131F3C1F6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456185" y="1513769"/>
            <a:ext cx="1227038" cy="1227038"/>
          </a:xfrm>
          <a:prstGeom prst="rect">
            <a:avLst/>
          </a:prstGeom>
        </p:spPr>
      </p:pic>
      <p:pic>
        <p:nvPicPr>
          <p:cNvPr id="27" name="Graphic 26" descr="Mining tools with solid fill">
            <a:extLst>
              <a:ext uri="{FF2B5EF4-FFF2-40B4-BE49-F238E27FC236}">
                <a16:creationId xmlns:a16="http://schemas.microsoft.com/office/drawing/2014/main" id="{832C3BC2-1956-C456-A35C-77A53A9BA2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109099" y="1721000"/>
            <a:ext cx="1039609" cy="1039609"/>
          </a:xfrm>
          <a:prstGeom prst="rect">
            <a:avLst/>
          </a:prstGeom>
        </p:spPr>
      </p:pic>
      <p:pic>
        <p:nvPicPr>
          <p:cNvPr id="29" name="Graphic 28" descr="Clipboard Mixed with solid fill">
            <a:extLst>
              <a:ext uri="{FF2B5EF4-FFF2-40B4-BE49-F238E27FC236}">
                <a16:creationId xmlns:a16="http://schemas.microsoft.com/office/drawing/2014/main" id="{11EE0EF4-A62D-D50F-D162-54A7AD18AB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195873" y="1579840"/>
            <a:ext cx="1227038" cy="1227038"/>
          </a:xfrm>
          <a:prstGeom prst="rect">
            <a:avLst/>
          </a:prstGeom>
        </p:spPr>
      </p:pic>
      <p:pic>
        <p:nvPicPr>
          <p:cNvPr id="30" name="Graphic 29" descr="Money with solid fill">
            <a:extLst>
              <a:ext uri="{FF2B5EF4-FFF2-40B4-BE49-F238E27FC236}">
                <a16:creationId xmlns:a16="http://schemas.microsoft.com/office/drawing/2014/main" id="{E20DF0D5-8062-ED73-93F0-9C255CB4ED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9716497" y="1608340"/>
            <a:ext cx="1170037" cy="11700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83AB12-846B-FA5A-5A91-AFF6EC14F52A}"/>
              </a:ext>
            </a:extLst>
          </p:cNvPr>
          <p:cNvSpPr/>
          <p:nvPr/>
        </p:nvSpPr>
        <p:spPr>
          <a:xfrm>
            <a:off x="309797" y="5399050"/>
            <a:ext cx="11082105" cy="1093823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C34F53-79AB-227F-F199-1C63B520A5EA}"/>
              </a:ext>
            </a:extLst>
          </p:cNvPr>
          <p:cNvSpPr txBox="1"/>
          <p:nvPr/>
        </p:nvSpPr>
        <p:spPr>
          <a:xfrm>
            <a:off x="552805" y="5644518"/>
            <a:ext cx="10665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Remember to get </a:t>
            </a:r>
            <a:r>
              <a:rPr lang="en-US" sz="2200" b="1" dirty="0">
                <a:solidFill>
                  <a:schemeClr val="accent4"/>
                </a:solidFill>
              </a:rPr>
              <a:t>before photos</a:t>
            </a:r>
            <a:r>
              <a:rPr lang="en-US" sz="2200" b="1" dirty="0">
                <a:solidFill>
                  <a:schemeClr val="bg1"/>
                </a:solidFill>
              </a:rPr>
              <a:t> (including name plate) </a:t>
            </a:r>
            <a:br>
              <a:rPr lang="en-US" sz="2200" b="1" dirty="0">
                <a:solidFill>
                  <a:schemeClr val="bg1"/>
                </a:solidFill>
              </a:rPr>
            </a:br>
            <a:r>
              <a:rPr lang="en-US" sz="2200" b="1" dirty="0">
                <a:solidFill>
                  <a:schemeClr val="bg1"/>
                </a:solidFill>
              </a:rPr>
              <a:t>of each end use gas appliance being replaced</a:t>
            </a:r>
          </a:p>
        </p:txBody>
      </p:sp>
    </p:spTree>
    <p:extLst>
      <p:ext uri="{BB962C8B-B14F-4D97-AF65-F5344CB8AC3E}">
        <p14:creationId xmlns:p14="http://schemas.microsoft.com/office/powerpoint/2010/main" val="1427197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1BD6D2-7574-14FA-0969-F3BDC6BC1DAA}"/>
              </a:ext>
            </a:extLst>
          </p:cNvPr>
          <p:cNvSpPr/>
          <p:nvPr/>
        </p:nvSpPr>
        <p:spPr>
          <a:xfrm>
            <a:off x="0" y="4564893"/>
            <a:ext cx="12192000" cy="2293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F2D5B-18BA-59D9-ED08-3786312EBA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+mj-lt"/>
              </a:rPr>
              <a:t>Additional funding sources:</a:t>
            </a:r>
          </a:p>
          <a:p>
            <a:r>
              <a:rPr lang="en-US" sz="2400" dirty="0">
                <a:latin typeface="+mj-lt"/>
              </a:rPr>
              <a:t>TECH Clean California </a:t>
            </a:r>
          </a:p>
          <a:p>
            <a:r>
              <a:rPr lang="en-US" sz="2400" dirty="0">
                <a:latin typeface="+mj-lt"/>
              </a:rPr>
              <a:t>BayREN, </a:t>
            </a:r>
            <a:r>
              <a:rPr lang="en-US" sz="2400" dirty="0" err="1">
                <a:latin typeface="+mj-lt"/>
              </a:rPr>
              <a:t>SoCalREN</a:t>
            </a:r>
            <a:r>
              <a:rPr lang="en-US" sz="2400" dirty="0">
                <a:latin typeface="+mj-lt"/>
              </a:rPr>
              <a:t>, 3C-REN, I-REN, Rural REN</a:t>
            </a:r>
          </a:p>
          <a:p>
            <a:r>
              <a:rPr lang="en-US" sz="2400" dirty="0">
                <a:latin typeface="+mj-lt"/>
              </a:rPr>
              <a:t>Your local CCA or Water District</a:t>
            </a:r>
          </a:p>
          <a:p>
            <a:r>
              <a:rPr lang="en-US" sz="2400" dirty="0">
                <a:latin typeface="+mj-lt"/>
              </a:rPr>
              <a:t>IRA Tax Credits (anticipated in 2024)</a:t>
            </a:r>
          </a:p>
          <a:p>
            <a:endParaRPr lang="en-US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BCDF76-3FD7-CCF9-2D9F-FE2BA89C4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Layering Incentives and Rebates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C3FC9C-C98A-A9D6-1FFA-0540B1E088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7B235C-EC8B-442B-8E6D-8C172C220641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3C2B8C-7BEA-5464-D2E4-B0F2A6B52E63}"/>
              </a:ext>
            </a:extLst>
          </p:cNvPr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 TRC Companies, Inc.  All rights reserved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3768F2D-20FE-B791-DAD4-2F0C8D2B14D8}"/>
              </a:ext>
            </a:extLst>
          </p:cNvPr>
          <p:cNvGrpSpPr/>
          <p:nvPr/>
        </p:nvGrpSpPr>
        <p:grpSpPr>
          <a:xfrm>
            <a:off x="6573551" y="1516611"/>
            <a:ext cx="5288665" cy="4885548"/>
            <a:chOff x="5684332" y="1409425"/>
            <a:chExt cx="5839208" cy="53941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4FB3BAF-4E67-C496-1A4B-E57CE95BE16F}"/>
                </a:ext>
              </a:extLst>
            </p:cNvPr>
            <p:cNvSpPr/>
            <p:nvPr/>
          </p:nvSpPr>
          <p:spPr>
            <a:xfrm>
              <a:off x="5684332" y="3332083"/>
              <a:ext cx="3047298" cy="3047299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7E5A4D1-27AC-C966-EFDD-0B5C6BC53F6F}"/>
                </a:ext>
              </a:extLst>
            </p:cNvPr>
            <p:cNvSpPr/>
            <p:nvPr/>
          </p:nvSpPr>
          <p:spPr>
            <a:xfrm>
              <a:off x="7060499" y="1409425"/>
              <a:ext cx="3047298" cy="3047298"/>
            </a:xfrm>
            <a:prstGeom prst="ellipse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CAD7F82-0433-AB14-E6F8-0B8E74E22331}"/>
                </a:ext>
              </a:extLst>
            </p:cNvPr>
            <p:cNvSpPr/>
            <p:nvPr/>
          </p:nvSpPr>
          <p:spPr>
            <a:xfrm>
              <a:off x="8226604" y="3384183"/>
              <a:ext cx="3047298" cy="3047299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 Placeholder 3">
              <a:extLst>
                <a:ext uri="{FF2B5EF4-FFF2-40B4-BE49-F238E27FC236}">
                  <a16:creationId xmlns:a16="http://schemas.microsoft.com/office/drawing/2014/main" id="{9C051362-ECAC-D7A6-2098-285213B9BDFB}"/>
                </a:ext>
              </a:extLst>
            </p:cNvPr>
            <p:cNvSpPr txBox="1">
              <a:spLocks/>
            </p:cNvSpPr>
            <p:nvPr/>
          </p:nvSpPr>
          <p:spPr>
            <a:xfrm>
              <a:off x="5997917" y="4992476"/>
              <a:ext cx="2332587" cy="7290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1963" indent="-2365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8975" indent="-227013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2254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39825" indent="-2254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̵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>
                  <a:solidFill>
                    <a:schemeClr val="bg1"/>
                  </a:solidFill>
                </a:rPr>
                <a:t>CPUC Ratepayer Funded Programs</a:t>
              </a:r>
            </a:p>
          </p:txBody>
        </p:sp>
        <p:sp>
          <p:nvSpPr>
            <p:cNvPr id="27" name="Text Placeholder 3">
              <a:extLst>
                <a:ext uri="{FF2B5EF4-FFF2-40B4-BE49-F238E27FC236}">
                  <a16:creationId xmlns:a16="http://schemas.microsoft.com/office/drawing/2014/main" id="{E03F4D85-87B1-83C7-3665-F32B82DC3F51}"/>
                </a:ext>
              </a:extLst>
            </p:cNvPr>
            <p:cNvSpPr txBox="1">
              <a:spLocks/>
            </p:cNvSpPr>
            <p:nvPr/>
          </p:nvSpPr>
          <p:spPr>
            <a:xfrm>
              <a:off x="7609793" y="2779234"/>
              <a:ext cx="1868927" cy="6463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1963" indent="-2365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8975" indent="-227013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2254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39825" indent="-2254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̵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b="1">
                  <a:solidFill>
                    <a:schemeClr val="bg1"/>
                  </a:solidFill>
                </a:rPr>
                <a:t>Cap-and-Trade Funds</a:t>
              </a:r>
            </a:p>
          </p:txBody>
        </p:sp>
        <p:sp>
          <p:nvSpPr>
            <p:cNvPr id="28" name="Text Placeholder 3">
              <a:extLst>
                <a:ext uri="{FF2B5EF4-FFF2-40B4-BE49-F238E27FC236}">
                  <a16:creationId xmlns:a16="http://schemas.microsoft.com/office/drawing/2014/main" id="{2BD5A2BA-90CE-05A2-CD95-FDEF1646012A}"/>
                </a:ext>
              </a:extLst>
            </p:cNvPr>
            <p:cNvSpPr txBox="1">
              <a:spLocks/>
            </p:cNvSpPr>
            <p:nvPr/>
          </p:nvSpPr>
          <p:spPr>
            <a:xfrm>
              <a:off x="7909222" y="4995677"/>
              <a:ext cx="3614318" cy="180787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1963" indent="-2365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8975" indent="-227013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2254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39825" indent="-2254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̵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b="1">
                  <a:solidFill>
                    <a:schemeClr val="bg1"/>
                  </a:solidFill>
                </a:rPr>
                <a:t>Community Choice </a:t>
              </a:r>
              <a:br>
                <a:rPr lang="en-US" b="1">
                  <a:solidFill>
                    <a:schemeClr val="bg1"/>
                  </a:solidFill>
                </a:rPr>
              </a:br>
              <a:r>
                <a:rPr lang="en-US" b="1">
                  <a:solidFill>
                    <a:schemeClr val="bg1"/>
                  </a:solidFill>
                </a:rPr>
                <a:t>Aggregators</a:t>
              </a:r>
            </a:p>
          </p:txBody>
        </p:sp>
        <p:pic>
          <p:nvPicPr>
            <p:cNvPr id="29" name="Graphic 28" descr="Money with solid fill">
              <a:extLst>
                <a:ext uri="{FF2B5EF4-FFF2-40B4-BE49-F238E27FC236}">
                  <a16:creationId xmlns:a16="http://schemas.microsoft.com/office/drawing/2014/main" id="{41B5FCEF-0A61-C2B6-54A4-15FB2EB13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86626" y="4112612"/>
              <a:ext cx="914400" cy="914400"/>
            </a:xfrm>
            <a:prstGeom prst="rect">
              <a:avLst/>
            </a:prstGeom>
          </p:spPr>
        </p:pic>
        <p:pic>
          <p:nvPicPr>
            <p:cNvPr id="30" name="Graphic 29" descr="Power Plant with solid fill">
              <a:extLst>
                <a:ext uri="{FF2B5EF4-FFF2-40B4-BE49-F238E27FC236}">
                  <a16:creationId xmlns:a16="http://schemas.microsoft.com/office/drawing/2014/main" id="{33AC27E5-CF84-3EC6-8933-00DB257EA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107119" y="1776648"/>
              <a:ext cx="914400" cy="914400"/>
            </a:xfrm>
            <a:prstGeom prst="rect">
              <a:avLst/>
            </a:prstGeom>
          </p:spPr>
        </p:pic>
        <p:pic>
          <p:nvPicPr>
            <p:cNvPr id="31" name="Graphic 30" descr="Users with solid fill">
              <a:extLst>
                <a:ext uri="{FF2B5EF4-FFF2-40B4-BE49-F238E27FC236}">
                  <a16:creationId xmlns:a16="http://schemas.microsoft.com/office/drawing/2014/main" id="{CF2208AE-D1EC-D851-C0B0-B25781453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9160947" y="3985862"/>
              <a:ext cx="1089184" cy="108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381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E62C0-0F33-474E-8690-4FB04C0B3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545" y="3621738"/>
            <a:ext cx="2464053" cy="1082373"/>
          </a:xfrm>
        </p:spPr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2B308012-560F-A5FE-2A9E-F2B34373FE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5747" y="3276599"/>
            <a:ext cx="1772653" cy="177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31CE87-A55F-88F0-8EBE-F0D35633B218}"/>
              </a:ext>
            </a:extLst>
          </p:cNvPr>
          <p:cNvSpPr/>
          <p:nvPr/>
        </p:nvSpPr>
        <p:spPr>
          <a:xfrm>
            <a:off x="4964545" y="1166091"/>
            <a:ext cx="2262909" cy="2262909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Questions with solid fill">
            <a:extLst>
              <a:ext uri="{FF2B5EF4-FFF2-40B4-BE49-F238E27FC236}">
                <a16:creationId xmlns:a16="http://schemas.microsoft.com/office/drawing/2014/main" id="{0F49B850-AB3C-6A1A-3F85-3E5D9CEEF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314462" y="1609520"/>
            <a:ext cx="1433245" cy="143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8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E43CCD-0EAC-51E9-FA90-BFF21BD4371B}"/>
              </a:ext>
            </a:extLst>
          </p:cNvPr>
          <p:cNvSpPr/>
          <p:nvPr/>
        </p:nvSpPr>
        <p:spPr>
          <a:xfrm>
            <a:off x="4105655" y="1990139"/>
            <a:ext cx="7248145" cy="32040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65A56A-4944-4736-9090-5579BFFCE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2407" y="2564042"/>
            <a:ext cx="6155732" cy="2056224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Contact us: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Clr>
                <a:srgbClr val="80BC00"/>
              </a:buClr>
              <a:buSzPct val="100000"/>
              <a:buFont typeface="Symbol" panose="05050102010706020507" pitchFamily="18" charset="2"/>
              <a:buChar char=""/>
            </a:pPr>
            <a:r>
              <a:rPr lang="en-US" sz="2000" b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(833) 987-3935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Clr>
                <a:srgbClr val="80BC00"/>
              </a:buClr>
              <a:buSzPct val="100000"/>
              <a:buFont typeface="Symbol" panose="05050102010706020507" pitchFamily="18" charset="2"/>
              <a:buChar char=""/>
            </a:pPr>
            <a:r>
              <a:rPr lang="en-US" sz="2000" b="1" u="sng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caenergysmarthomes@trccompanies.com</a:t>
            </a:r>
            <a:endParaRPr lang="en-US" sz="2000" b="1" u="sng">
              <a:solidFill>
                <a:schemeClr val="tx2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Clr>
                <a:srgbClr val="80BC00"/>
              </a:buClr>
              <a:buSzPct val="100000"/>
              <a:buFont typeface="Symbol" panose="05050102010706020507" pitchFamily="18" charset="2"/>
              <a:buChar char=""/>
            </a:pPr>
            <a:r>
              <a:rPr lang="en-US" sz="2000" b="1" u="sng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caenergysmarthomes.com</a:t>
            </a:r>
            <a:r>
              <a:rPr lang="en-US" sz="2000" b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70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>
              <a:solidFill>
                <a:schemeClr val="tx2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600"/>
              </a:spcBef>
              <a:spcAft>
                <a:spcPts val="600"/>
              </a:spcAft>
              <a:buClr>
                <a:srgbClr val="80BC00"/>
              </a:buClr>
              <a:buSzPts val="1000"/>
              <a:buNone/>
            </a:pPr>
            <a:br>
              <a:rPr lang="en-US" sz="2700">
                <a:solidFill>
                  <a:schemeClr val="tx2"/>
                </a:solidFill>
                <a:latin typeface="+mn-lt"/>
              </a:rPr>
            </a:br>
            <a:endParaRPr lang="en-US" sz="270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A640CB-45DC-491F-A171-2ABEE236E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California Energy-Smart Homes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69C89-A37B-4715-96BF-F6587C4B45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2153653" y="6393305"/>
            <a:ext cx="2610853" cy="277371"/>
          </a:xfrm>
        </p:spPr>
        <p:txBody>
          <a:bodyPr/>
          <a:lstStyle/>
          <a:p>
            <a:fld id="{1656A701-C513-41D8-9D01-95006F899DB7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4BF2C2-E8D5-D010-196D-6311B07FA5B4}"/>
              </a:ext>
            </a:extLst>
          </p:cNvPr>
          <p:cNvGrpSpPr/>
          <p:nvPr/>
        </p:nvGrpSpPr>
        <p:grpSpPr>
          <a:xfrm>
            <a:off x="740117" y="1990139"/>
            <a:ext cx="3106020" cy="3204030"/>
            <a:chOff x="7122063" y="1565158"/>
            <a:chExt cx="3837076" cy="3891644"/>
          </a:xfrm>
        </p:grpSpPr>
        <p:pic>
          <p:nvPicPr>
            <p:cNvPr id="6" name="Picture 5" descr="Qr code&#10;&#10;Description automatically generated">
              <a:extLst>
                <a:ext uri="{FF2B5EF4-FFF2-40B4-BE49-F238E27FC236}">
                  <a16:creationId xmlns:a16="http://schemas.microsoft.com/office/drawing/2014/main" id="{B0D5A478-FA51-4794-9CE7-EF41CED6CC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4" r="3120"/>
            <a:stretch/>
          </p:blipFill>
          <p:spPr>
            <a:xfrm>
              <a:off x="7479021" y="1820457"/>
              <a:ext cx="3175672" cy="3444115"/>
            </a:xfrm>
            <a:prstGeom prst="rect">
              <a:avLst/>
            </a:prstGeom>
          </p:spPr>
        </p:pic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7405C5B9-6819-44BE-8174-1F66668BECC2}"/>
                </a:ext>
              </a:extLst>
            </p:cNvPr>
            <p:cNvSpPr/>
            <p:nvPr/>
          </p:nvSpPr>
          <p:spPr>
            <a:xfrm>
              <a:off x="7122063" y="1565158"/>
              <a:ext cx="568176" cy="568322"/>
            </a:xfrm>
            <a:prstGeom prst="halfFrame">
              <a:avLst>
                <a:gd name="adj1" fmla="val 25770"/>
                <a:gd name="adj2" fmla="val 257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83250FD5-EAD8-4F47-9240-8ABD7F91DAAB}"/>
                </a:ext>
              </a:extLst>
            </p:cNvPr>
            <p:cNvSpPr/>
            <p:nvPr/>
          </p:nvSpPr>
          <p:spPr>
            <a:xfrm rot="5400000">
              <a:off x="10390890" y="1565232"/>
              <a:ext cx="568322" cy="568176"/>
            </a:xfrm>
            <a:prstGeom prst="halfFrame">
              <a:avLst>
                <a:gd name="adj1" fmla="val 25770"/>
                <a:gd name="adj2" fmla="val 257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90C63644-C9C5-46D7-BF4F-D0D98E6F5A40}"/>
                </a:ext>
              </a:extLst>
            </p:cNvPr>
            <p:cNvSpPr/>
            <p:nvPr/>
          </p:nvSpPr>
          <p:spPr>
            <a:xfrm rot="16200000">
              <a:off x="7121992" y="4888554"/>
              <a:ext cx="568321" cy="568175"/>
            </a:xfrm>
            <a:prstGeom prst="halfFrame">
              <a:avLst>
                <a:gd name="adj1" fmla="val 25770"/>
                <a:gd name="adj2" fmla="val 257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Half Frame 18">
              <a:extLst>
                <a:ext uri="{FF2B5EF4-FFF2-40B4-BE49-F238E27FC236}">
                  <a16:creationId xmlns:a16="http://schemas.microsoft.com/office/drawing/2014/main" id="{794B0079-61E3-4419-9E29-7D5966EEE8C7}"/>
                </a:ext>
              </a:extLst>
            </p:cNvPr>
            <p:cNvSpPr/>
            <p:nvPr/>
          </p:nvSpPr>
          <p:spPr>
            <a:xfrm rot="10800000">
              <a:off x="10390963" y="4888479"/>
              <a:ext cx="568176" cy="568322"/>
            </a:xfrm>
            <a:prstGeom prst="halfFrame">
              <a:avLst>
                <a:gd name="adj1" fmla="val 25770"/>
                <a:gd name="adj2" fmla="val 257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41709664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Energy Smart Homes">
      <a:dk1>
        <a:sysClr val="windowText" lastClr="000000"/>
      </a:dk1>
      <a:lt1>
        <a:sysClr val="window" lastClr="FFFFFF"/>
      </a:lt1>
      <a:dk2>
        <a:srgbClr val="1F4492"/>
      </a:dk2>
      <a:lt2>
        <a:srgbClr val="FFFFFF"/>
      </a:lt2>
      <a:accent1>
        <a:srgbClr val="1F4492"/>
      </a:accent1>
      <a:accent2>
        <a:srgbClr val="80BC00"/>
      </a:accent2>
      <a:accent3>
        <a:srgbClr val="3CB4E5"/>
      </a:accent3>
      <a:accent4>
        <a:srgbClr val="FFCD00"/>
      </a:accent4>
      <a:accent5>
        <a:srgbClr val="3CB4E5"/>
      </a:accent5>
      <a:accent6>
        <a:srgbClr val="FF671D"/>
      </a:accent6>
      <a:hlink>
        <a:srgbClr val="1F4492"/>
      </a:hlink>
      <a:folHlink>
        <a:srgbClr val="3CB4E5"/>
      </a:folHlink>
    </a:clrScheme>
    <a:fontScheme name="Energy Smart Homes">
      <a:majorFont>
        <a:latin typeface="Proxima Nova Rg"/>
        <a:ea typeface=""/>
        <a:cs typeface=""/>
      </a:majorFont>
      <a:minorFont>
        <a:latin typeface="Proxima Nova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C3F621DE-79CD-43BB-8CD2-50581F5B4DF0}" vid="{B58D1F04-9800-454A-AAD1-573AF69E6B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TaxCatchAll xmlns="f08ec9a6-b51a-4c00-ad15-c2c879b888f0" xsi:nil="true"/>
    <lcf76f155ced4ddcb4097134ff3c332f xmlns="51c3ad18-187b-4910-9c69-38f03319bd47">
      <Terms xmlns="http://schemas.microsoft.com/office/infopath/2007/PartnerControls"/>
    </lcf76f155ced4ddcb4097134ff3c332f>
    <SharedWithUsers xmlns="8a2675fb-3ebe-4fae-84d3-1a30957d43e5">
      <UserInfo>
        <DisplayName>Buckley, Melissa</DisplayName>
        <AccountId>220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5DB430C76E914F9E34D8D392115682" ma:contentTypeVersion="" ma:contentTypeDescription="Create a new document." ma:contentTypeScope="" ma:versionID="d128b792516726e90d863ba4c7d4eeab">
  <xsd:schema xmlns:xsd="http://www.w3.org/2001/XMLSchema" xmlns:xs="http://www.w3.org/2001/XMLSchema" xmlns:p="http://schemas.microsoft.com/office/2006/metadata/properties" xmlns:ns1="http://schemas.microsoft.com/sharepoint/v3" xmlns:ns2="51c3ad18-187b-4910-9c69-38f03319bd47" xmlns:ns3="8a2675fb-3ebe-4fae-84d3-1a30957d43e5" xmlns:ns4="f08ec9a6-b51a-4c00-ad15-c2c879b888f0" targetNamespace="http://schemas.microsoft.com/office/2006/metadata/properties" ma:root="true" ma:fieldsID="14091c49a44fe64418091dd61030c766" ns1:_="" ns2:_="" ns3:_="" ns4:_="">
    <xsd:import namespace="http://schemas.microsoft.com/sharepoint/v3"/>
    <xsd:import namespace="51c3ad18-187b-4910-9c69-38f03319bd47"/>
    <xsd:import namespace="8a2675fb-3ebe-4fae-84d3-1a30957d43e5"/>
    <xsd:import namespace="f08ec9a6-b51a-4c00-ad15-c2c879b888f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c3ad18-187b-4910-9c69-38f03319bd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6030b31-b262-4dfa-bb64-35cfdf7b07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2675fb-3ebe-4fae-84d3-1a30957d43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8ec9a6-b51a-4c00-ad15-c2c879b888f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1cbb372-83b4-4975-ae2a-fd32a66bfecb}" ma:internalName="TaxCatchAll" ma:showField="CatchAllData" ma:web="f08ec9a6-b51a-4c00-ad15-c2c879b888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890CAF-9F71-4AEA-964C-0FB6FF1AFC29}">
  <ds:schemaRefs>
    <ds:schemaRef ds:uri="51c3ad18-187b-4910-9c69-38f03319bd47"/>
    <ds:schemaRef ds:uri="8a2675fb-3ebe-4fae-84d3-1a30957d43e5"/>
    <ds:schemaRef ds:uri="f08ec9a6-b51a-4c00-ad15-c2c879b888f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00E951C-7C4A-452C-9975-93B624A3E2A6}">
  <ds:schemaRefs>
    <ds:schemaRef ds:uri="51c3ad18-187b-4910-9c69-38f03319bd47"/>
    <ds:schemaRef ds:uri="8a2675fb-3ebe-4fae-84d3-1a30957d43e5"/>
    <ds:schemaRef ds:uri="f08ec9a6-b51a-4c00-ad15-c2c879b888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A8A8D32-1200-4B64-8AE8-7760100CF2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1986</TotalTime>
  <Words>298</Words>
  <Application>Microsoft Office PowerPoint</Application>
  <PresentationFormat>Widescreen</PresentationFormat>
  <Paragraphs>79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Proxima Nova Lt</vt:lpstr>
      <vt:lpstr>Proxima Nova Rg</vt:lpstr>
      <vt:lpstr>Symbol</vt:lpstr>
      <vt:lpstr>Wingdings</vt:lpstr>
      <vt:lpstr>Default Theme</vt:lpstr>
      <vt:lpstr>PowerPoint Presentation</vt:lpstr>
      <vt:lpstr>Whole Building Electrification Incentive Program Eligibility </vt:lpstr>
      <vt:lpstr>Whole Building Electrification Incentives</vt:lpstr>
      <vt:lpstr>Alteration Participant Journey</vt:lpstr>
      <vt:lpstr>Layering Incentives and Rebates</vt:lpstr>
      <vt:lpstr>Questions</vt:lpstr>
      <vt:lpstr>California Energy-Smart Homes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Minnich, Christopher</dc:creator>
  <cp:lastModifiedBy>Carlos Casas</cp:lastModifiedBy>
  <cp:revision>6</cp:revision>
  <dcterms:created xsi:type="dcterms:W3CDTF">2020-03-10T20:54:20Z</dcterms:created>
  <dcterms:modified xsi:type="dcterms:W3CDTF">2023-11-06T21:37:04Z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0fc5bf2b-837b-433c-a360-ba83c0f88f0b</vt:lpwstr>
  </property>
  <property fmtid="{D5CDD505-2E9C-101B-9397-08002B2CF9AE}" pid="3" name="MediaServiceImageTags">
    <vt:lpwstr/>
  </property>
  <property fmtid="{D5CDD505-2E9C-101B-9397-08002B2CF9AE}" pid="4" name="ContentTypeId">
    <vt:lpwstr>0x010100B05DB430C76E914F9E34D8D392115682</vt:lpwstr>
  </property>
</Properties>
</file>